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40" r:id="rId4"/>
  </p:sldMasterIdLst>
  <p:notesMasterIdLst>
    <p:notesMasterId r:id="rId29"/>
  </p:notesMasterIdLst>
  <p:handoutMasterIdLst>
    <p:handoutMasterId r:id="rId30"/>
  </p:handoutMasterIdLst>
  <p:sldIdLst>
    <p:sldId id="264" r:id="rId5"/>
    <p:sldId id="260" r:id="rId6"/>
    <p:sldId id="266" r:id="rId7"/>
    <p:sldId id="267" r:id="rId8"/>
    <p:sldId id="268" r:id="rId9"/>
    <p:sldId id="269" r:id="rId10"/>
    <p:sldId id="278" r:id="rId11"/>
    <p:sldId id="279" r:id="rId12"/>
    <p:sldId id="281" r:id="rId13"/>
    <p:sldId id="282" r:id="rId14"/>
    <p:sldId id="283" r:id="rId15"/>
    <p:sldId id="284" r:id="rId16"/>
    <p:sldId id="285" r:id="rId17"/>
    <p:sldId id="286" r:id="rId18"/>
    <p:sldId id="270" r:id="rId19"/>
    <p:sldId id="271" r:id="rId20"/>
    <p:sldId id="272" r:id="rId21"/>
    <p:sldId id="265" r:id="rId22"/>
    <p:sldId id="273" r:id="rId23"/>
    <p:sldId id="274" r:id="rId24"/>
    <p:sldId id="275" r:id="rId25"/>
    <p:sldId id="276" r:id="rId26"/>
    <p:sldId id="277" r:id="rId27"/>
    <p:sldId id="280"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1" autoAdjust="0"/>
    <p:restoredTop sz="94660"/>
  </p:normalViewPr>
  <p:slideViewPr>
    <p:cSldViewPr snapToGrid="0">
      <p:cViewPr varScale="1">
        <p:scale>
          <a:sx n="78" d="100"/>
          <a:sy n="78" d="100"/>
        </p:scale>
        <p:origin x="378" y="84"/>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0" d="100"/>
          <a:sy n="60" d="100"/>
        </p:scale>
        <p:origin x="1642" y="43"/>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D5339C-519D-4230-BF0C-1BF09A2FE2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3982FE9-1227-454F-8FBE-5D49EEFEFD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93CD36-562E-4EEA-8B96-DB5FE3AB0DC1}" type="datetimeFigureOut">
              <a:rPr lang="en-US" smtClean="0"/>
              <a:pPr/>
              <a:t>22/02/2021</a:t>
            </a:fld>
            <a:endParaRPr lang="en-US" dirty="0"/>
          </a:p>
        </p:txBody>
      </p:sp>
      <p:sp>
        <p:nvSpPr>
          <p:cNvPr id="4" name="Footer Placeholder 3">
            <a:extLst>
              <a:ext uri="{FF2B5EF4-FFF2-40B4-BE49-F238E27FC236}">
                <a16:creationId xmlns:a16="http://schemas.microsoft.com/office/drawing/2014/main" id="{C2C515AC-387D-4DC2-8066-2F960E15110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CA55534-4B86-498E-A9D9-C98A3290DCE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9C5148-8ED6-434E-BA59-EF48324382B2}" type="slidenum">
              <a:rPr lang="en-US" smtClean="0"/>
              <a:pPr/>
              <a:t>‹#›</a:t>
            </a:fld>
            <a:endParaRPr lang="en-US" dirty="0"/>
          </a:p>
        </p:txBody>
      </p:sp>
    </p:spTree>
    <p:extLst>
      <p:ext uri="{BB962C8B-B14F-4D97-AF65-F5344CB8AC3E}">
        <p14:creationId xmlns:p14="http://schemas.microsoft.com/office/powerpoint/2010/main" val="263899530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0FA4AB-31E7-4D1C-A552-BCF9442B3075}" type="datetimeFigureOut">
              <a:rPr lang="en-US" smtClean="0"/>
              <a:pPr/>
              <a:t>22/02/2021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D33291-C0D9-4415-AEC4-F67D377A5ADC}" type="slidenum">
              <a:rPr lang="en-US" smtClean="0"/>
              <a:pPr/>
              <a:t>‹#›</a:t>
            </a:fld>
            <a:endParaRPr lang="en-US" dirty="0"/>
          </a:p>
        </p:txBody>
      </p:sp>
    </p:spTree>
    <p:extLst>
      <p:ext uri="{BB962C8B-B14F-4D97-AF65-F5344CB8AC3E}">
        <p14:creationId xmlns:p14="http://schemas.microsoft.com/office/powerpoint/2010/main" val="429030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661507-A533-4F2E-B984-305D4E4F5CE4}" type="datetime1">
              <a:rPr lang="en-US" smtClean="0"/>
              <a:pPr/>
              <a:t>22/02/2021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34DDD7-3FE8-4583-81CB-632D5267A8B4}" type="datetime1">
              <a:rPr lang="en-US" smtClean="0"/>
              <a:pPr/>
              <a:t>22/02/2021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A22273-1190-47FC-BA5A-981185797AF1}" type="datetime1">
              <a:rPr lang="en-US" smtClean="0"/>
              <a:pPr/>
              <a:t>22/02/2021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1FBB71-6DE2-4937-8AEC-8B1AE0DB59CF}" type="datetime1">
              <a:rPr lang="en-US" smtClean="0"/>
              <a:pPr/>
              <a:t>22/02/2021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783ADD7-A3CC-46CA-B4EE-B20DC19C65C4}" type="datetime1">
              <a:rPr lang="en-US" smtClean="0"/>
              <a:pPr/>
              <a:t>22/02/2021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C6B7653-8290-49FD-9716-A2C1CB6DA8FD}" type="datetime1">
              <a:rPr lang="en-US" smtClean="0"/>
              <a:pPr/>
              <a:t>22/02/2021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65FF2AA5-9729-4046-B4EA-C2E953FA8206}" type="datetime1">
              <a:rPr lang="en-US" smtClean="0"/>
              <a:pPr/>
              <a:t>22/02/2021</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E207096B-8B9A-4F98-8A4A-7B031A299951}" type="datetime1">
              <a:rPr lang="en-US" smtClean="0"/>
              <a:pPr/>
              <a:t>22/02/2021</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38858B70-756A-47BE-81CE-FA952E7560EC}" type="datetime1">
              <a:rPr lang="en-US" smtClean="0"/>
              <a:pPr/>
              <a:t>22/02/2021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10D19E4-4707-4D4C-84BE-F88B0E767A80}" type="datetime1">
              <a:rPr lang="en-US" smtClean="0"/>
              <a:pPr/>
              <a:t>22/02/2021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2B5A93A0-19E1-47AC-8700-509B6BECB2CF}" type="datetime1">
              <a:rPr lang="en-US" smtClean="0"/>
              <a:pPr/>
              <a:t>22/02/2021</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13CA45DD-0F6B-4F7F-AE06-73BBDCC76E66}" type="datetime1">
              <a:rPr lang="en-US" smtClean="0"/>
              <a:pPr/>
              <a:t>22/02/2021</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1"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433137" y="1298448"/>
            <a:ext cx="3895400" cy="3255264"/>
          </a:xfrm>
        </p:spPr>
        <p:txBody>
          <a:bodyPr>
            <a:normAutofit/>
          </a:bodyPr>
          <a:lstStyle/>
          <a:p>
            <a:r>
              <a:rPr lang="en-US" sz="4400" dirty="0">
                <a:latin typeface="Bahnschrift Light" pitchFamily="34" charset="0"/>
              </a:rPr>
              <a:t>COVID-19 VACCINATION</a:t>
            </a:r>
          </a:p>
        </p:txBody>
      </p:sp>
      <p:sp>
        <p:nvSpPr>
          <p:cNvPr id="3" name="Subtitle 2">
            <a:extLst>
              <a:ext uri="{FF2B5EF4-FFF2-40B4-BE49-F238E27FC236}">
                <a16:creationId xmlns:a16="http://schemas.microsoft.com/office/drawing/2014/main" id="{7721F547-2086-4D47-BB8F-44FA940064BE}"/>
              </a:ext>
            </a:extLst>
          </p:cNvPr>
          <p:cNvSpPr>
            <a:spLocks noGrp="1"/>
          </p:cNvSpPr>
          <p:nvPr>
            <p:ph type="subTitle" idx="1"/>
          </p:nvPr>
        </p:nvSpPr>
        <p:spPr>
          <a:xfrm>
            <a:off x="449179" y="4670246"/>
            <a:ext cx="3879357" cy="914400"/>
          </a:xfrm>
        </p:spPr>
        <p:txBody>
          <a:bodyPr>
            <a:normAutofit/>
          </a:bodyPr>
          <a:lstStyle/>
          <a:p>
            <a:r>
              <a:rPr lang="en-IN" dirty="0"/>
              <a:t>MINI  PROJECT</a:t>
            </a:r>
          </a:p>
          <a:p>
            <a:r>
              <a:rPr lang="en-IN" dirty="0"/>
              <a:t>FIRST YEAR CSE</a:t>
            </a:r>
            <a:endParaRPr lang="en-US" dirty="0"/>
          </a:p>
        </p:txBody>
      </p:sp>
      <p:sp>
        <p:nvSpPr>
          <p:cNvPr id="8" name="TextBox 7"/>
          <p:cNvSpPr txBox="1"/>
          <p:nvPr/>
        </p:nvSpPr>
        <p:spPr>
          <a:xfrm>
            <a:off x="8757235" y="4553712"/>
            <a:ext cx="3588542" cy="2554545"/>
          </a:xfrm>
          <a:prstGeom prst="rect">
            <a:avLst/>
          </a:prstGeom>
          <a:noFill/>
        </p:spPr>
        <p:txBody>
          <a:bodyPr wrap="square" rtlCol="0">
            <a:spAutoFit/>
          </a:bodyPr>
          <a:lstStyle/>
          <a:p>
            <a:r>
              <a:rPr lang="en-IN" sz="2000" b="1" dirty="0">
                <a:latin typeface="Bahnschrift" panose="020B0502040204020203" pitchFamily="34" charset="0"/>
              </a:rPr>
              <a:t>SUBMITTED BY:</a:t>
            </a:r>
          </a:p>
          <a:p>
            <a:endParaRPr lang="en-IN" sz="2000" b="1" dirty="0">
              <a:latin typeface="Bahnschrift" panose="020B0502040204020203" pitchFamily="34" charset="0"/>
            </a:endParaRPr>
          </a:p>
          <a:p>
            <a:r>
              <a:rPr lang="en-IN" sz="2000" b="1" dirty="0">
                <a:solidFill>
                  <a:schemeClr val="bg1"/>
                </a:solidFill>
                <a:latin typeface="Arial Black" panose="020B0A04020102020204" pitchFamily="34" charset="0"/>
              </a:rPr>
              <a:t>SRI HARI M</a:t>
            </a:r>
            <a:r>
              <a:rPr lang="en-IN" sz="2000" dirty="0">
                <a:solidFill>
                  <a:schemeClr val="bg1"/>
                </a:solidFill>
                <a:latin typeface="Arial Black" panose="020B0A04020102020204" pitchFamily="34" charset="0"/>
              </a:rPr>
              <a:t> </a:t>
            </a:r>
          </a:p>
          <a:p>
            <a:r>
              <a:rPr lang="en-IN" sz="2000" dirty="0">
                <a:solidFill>
                  <a:schemeClr val="bg1"/>
                </a:solidFill>
                <a:latin typeface="Arial Black" panose="020B0A04020102020204" pitchFamily="34" charset="0"/>
              </a:rPr>
              <a:t>PRANAV KIRAN S </a:t>
            </a:r>
          </a:p>
          <a:p>
            <a:r>
              <a:rPr lang="en-IN" sz="2000" dirty="0">
                <a:solidFill>
                  <a:schemeClr val="bg1"/>
                </a:solidFill>
                <a:latin typeface="Arial Black" panose="020B0A04020102020204" pitchFamily="34" charset="0"/>
              </a:rPr>
              <a:t>RATHAN ASWATH S,</a:t>
            </a:r>
          </a:p>
          <a:p>
            <a:r>
              <a:rPr lang="en-IN" sz="2000" b="1" dirty="0">
                <a:solidFill>
                  <a:schemeClr val="bg1"/>
                </a:solidFill>
                <a:latin typeface="Arial Black" panose="020B0A04020102020204" pitchFamily="34" charset="0"/>
              </a:rPr>
              <a:t>JISNU </a:t>
            </a:r>
            <a:r>
              <a:rPr lang="en-IN" sz="2000" dirty="0">
                <a:solidFill>
                  <a:schemeClr val="bg1"/>
                </a:solidFill>
                <a:latin typeface="Arial Black" panose="020B0A04020102020204" pitchFamily="34" charset="0"/>
              </a:rPr>
              <a:t>S,</a:t>
            </a:r>
          </a:p>
          <a:p>
            <a:r>
              <a:rPr lang="en-US" sz="2000" dirty="0">
                <a:solidFill>
                  <a:schemeClr val="bg1"/>
                </a:solidFill>
                <a:latin typeface="Arial Black" panose="020B0A04020102020204" pitchFamily="34" charset="0"/>
              </a:rPr>
              <a:t>VIBHAV KRISHNAN K S</a:t>
            </a:r>
          </a:p>
          <a:p>
            <a:endParaRPr lang="en-IN" sz="2000" b="1" dirty="0">
              <a:solidFill>
                <a:schemeClr val="accent6">
                  <a:lumMod val="50000"/>
                </a:schemeClr>
              </a:solidFill>
              <a:latin typeface="Bahnschrift Light" pitchFamily="34" charset="0"/>
            </a:endParaRPr>
          </a:p>
        </p:txBody>
      </p:sp>
      <p:sp>
        <p:nvSpPr>
          <p:cNvPr id="9" name="TextBox 8"/>
          <p:cNvSpPr txBox="1"/>
          <p:nvPr/>
        </p:nvSpPr>
        <p:spPr>
          <a:xfrm>
            <a:off x="8644709" y="182574"/>
            <a:ext cx="3443416" cy="2092881"/>
          </a:xfrm>
          <a:prstGeom prst="rect">
            <a:avLst/>
          </a:prstGeom>
          <a:noFill/>
        </p:spPr>
        <p:txBody>
          <a:bodyPr wrap="square" rtlCol="0">
            <a:spAutoFit/>
          </a:bodyPr>
          <a:lstStyle/>
          <a:p>
            <a:r>
              <a:rPr lang="en-IN" sz="2000" b="1" dirty="0">
                <a:latin typeface="Bahnschrift Light" pitchFamily="34" charset="0"/>
              </a:rPr>
              <a:t>GUIDED BY:</a:t>
            </a:r>
          </a:p>
          <a:p>
            <a:endParaRPr lang="en-IN" sz="2000" b="1" dirty="0">
              <a:latin typeface="Bahnschrift Light" pitchFamily="34" charset="0"/>
            </a:endParaRPr>
          </a:p>
          <a:p>
            <a:pPr algn="ctr"/>
            <a:r>
              <a:rPr lang="en-US" b="1" dirty="0">
                <a:solidFill>
                  <a:schemeClr val="bg1"/>
                </a:solidFill>
                <a:latin typeface="Arial Black" panose="020B0A04020102020204" pitchFamily="34" charset="0"/>
              </a:rPr>
              <a:t>MR. S. THIVAHARAN</a:t>
            </a:r>
          </a:p>
          <a:p>
            <a:pPr algn="ctr"/>
            <a:r>
              <a:rPr lang="en-US" dirty="0">
                <a:solidFill>
                  <a:schemeClr val="bg1"/>
                </a:solidFill>
                <a:latin typeface="Arial Black" panose="020B0A04020102020204" pitchFamily="34" charset="0"/>
              </a:rPr>
              <a:t>ASSISTANT PROFESSOR,</a:t>
            </a:r>
          </a:p>
          <a:p>
            <a:pPr algn="ctr"/>
            <a:r>
              <a:rPr lang="en-IN" dirty="0">
                <a:solidFill>
                  <a:schemeClr val="bg1"/>
                </a:solidFill>
                <a:latin typeface="Arial Black" panose="020B0A04020102020204" pitchFamily="34" charset="0"/>
              </a:rPr>
              <a:t>CSE</a:t>
            </a:r>
          </a:p>
          <a:p>
            <a:pPr algn="ctr"/>
            <a:r>
              <a:rPr lang="en-IN" dirty="0">
                <a:solidFill>
                  <a:schemeClr val="bg1"/>
                </a:solidFill>
                <a:latin typeface="Arial Black" panose="020B0A04020102020204" pitchFamily="34" charset="0"/>
              </a:rPr>
              <a:t>PSGiTech</a:t>
            </a:r>
            <a:endParaRPr lang="en-US" dirty="0">
              <a:solidFill>
                <a:schemeClr val="bg1"/>
              </a:solidFill>
              <a:latin typeface="Arial Black" panose="020B0A04020102020204" pitchFamily="34" charset="0"/>
            </a:endParaRPr>
          </a:p>
          <a:p>
            <a:endParaRPr lang="en-US" dirty="0"/>
          </a:p>
        </p:txBody>
      </p:sp>
    </p:spTree>
    <p:extLst>
      <p:ext uri="{BB962C8B-B14F-4D97-AF65-F5344CB8AC3E}">
        <p14:creationId xmlns:p14="http://schemas.microsoft.com/office/powerpoint/2010/main" val="35503160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595816" y="174339"/>
            <a:ext cx="8019535" cy="6500177"/>
          </a:xfrm>
          <a:prstGeom prst="rect">
            <a:avLst/>
          </a:prstGeom>
          <a:noFill/>
        </p:spPr>
        <p:txBody>
          <a:bodyPr wrap="square" rtlCol="0">
            <a:spAutoFit/>
          </a:bodyPr>
          <a:lstStyle/>
          <a:p>
            <a:pPr>
              <a:lnSpc>
                <a:spcPct val="107000"/>
              </a:lnSpc>
              <a:spcAft>
                <a:spcPts val="800"/>
              </a:spcAft>
            </a:pPr>
            <a:r>
              <a:rPr lang="en-US" sz="48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MS  Excel  Database : -</a:t>
            </a:r>
            <a:endParaRPr lang="en-US" sz="4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The Database function is called to store the records in the MS Excel Database. It gets six parameters namely Name, Age, Gender, State, Phone number, Patient type.</a:t>
            </a: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The values of the parameters are stored in list using Extend () built-in function. </a:t>
            </a: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Extend () is used to add multiple elements to the list in the same time.</a:t>
            </a: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Using CSV module, the elements in the list is stored in the MS Excel.</a:t>
            </a: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CSV file is a human readable text file where each line has a no of fields, separated by commas or some other delimiters.</a:t>
            </a:r>
          </a:p>
          <a:p>
            <a:pPr marL="342900" marR="0" lvl="0" indent="-342900">
              <a:lnSpc>
                <a:spcPct val="107000"/>
              </a:lnSpc>
              <a:spcBef>
                <a:spcPts val="0"/>
              </a:spcBef>
              <a:spcAft>
                <a:spcPts val="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 CSV files have an extension of ".csv".</a:t>
            </a:r>
          </a:p>
          <a:p>
            <a:pPr marL="342900" marR="0" lvl="0" indent="-342900">
              <a:lnSpc>
                <a:spcPct val="107000"/>
              </a:lnSpc>
              <a:spcBef>
                <a:spcPts val="0"/>
              </a:spcBef>
              <a:spcAft>
                <a:spcPts val="800"/>
              </a:spcAft>
              <a:buFont typeface="Symbol" panose="05050102010706020507" pitchFamily="18" charset="2"/>
              <a:buBlip>
                <a:blip r:embed="rId2"/>
              </a:buBlip>
            </a:pPr>
            <a:r>
              <a:rPr lang="en-US" sz="2400" dirty="0">
                <a:latin typeface="Calibri" panose="020F0502020204030204" pitchFamily="34" charset="0"/>
                <a:ea typeface="Calibri" panose="020F0502020204030204" pitchFamily="34" charset="0"/>
                <a:cs typeface="Times New Roman" panose="02020603050405020304" pitchFamily="18" charset="0"/>
              </a:rPr>
              <a:t> Here ‘a’ mode used to append the records in the MS Excel database</a:t>
            </a:r>
            <a:r>
              <a:rPr lang="en-US" sz="2000" dirty="0">
                <a:latin typeface="Calibri" panose="020F0502020204030204" pitchFamily="34" charset="0"/>
                <a:ea typeface="Calibri" panose="020F0502020204030204" pitchFamily="34" charset="0"/>
                <a:cs typeface="Times New Roman" panose="02020603050405020304" pitchFamily="18" charset="0"/>
              </a:rPr>
              <a:t>.</a:t>
            </a:r>
          </a:p>
        </p:txBody>
      </p:sp>
    </p:spTree>
    <p:extLst>
      <p:ext uri="{BB962C8B-B14F-4D97-AF65-F5344CB8AC3E}">
        <p14:creationId xmlns:p14="http://schemas.microsoft.com/office/powerpoint/2010/main" val="1256705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657599" y="679622"/>
            <a:ext cx="8019535" cy="5975225"/>
          </a:xfrm>
          <a:prstGeom prst="rect">
            <a:avLst/>
          </a:prstGeom>
          <a:noFill/>
        </p:spPr>
        <p:txBody>
          <a:bodyPr wrap="square" rtlCol="0">
            <a:spAutoFit/>
          </a:bodyPr>
          <a:lstStyle/>
          <a:p>
            <a:pPr>
              <a:lnSpc>
                <a:spcPct val="107000"/>
              </a:lnSpc>
              <a:spcAft>
                <a:spcPts val="800"/>
              </a:spcAft>
            </a:pPr>
            <a:r>
              <a:rPr lang="en-US" sz="44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Medical  Issue : -</a:t>
            </a:r>
            <a:endParaRPr lang="en-US" sz="4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Blip>
                <a:blip r:embed="rId2"/>
              </a:buBlip>
            </a:pPr>
            <a:r>
              <a:rPr lang="en-US" dirty="0">
                <a:latin typeface="Calibri" panose="020F0502020204030204" pitchFamily="34" charset="0"/>
                <a:ea typeface="Calibri" panose="020F0502020204030204" pitchFamily="34" charset="0"/>
                <a:cs typeface="Calibri" panose="020F0502020204030204" pitchFamily="34" charset="0"/>
              </a:rPr>
              <a:t>First of all created a time  delay function to Create a animation slide</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1000"/>
              </a:spcAft>
              <a:buFont typeface="Symbol" panose="05050102010706020507" pitchFamily="18" charset="2"/>
              <a:buBlip>
                <a:blip r:embed="rId2"/>
              </a:buBlip>
            </a:pPr>
            <a:r>
              <a:rPr lang="en-US" dirty="0">
                <a:latin typeface="Calibri" panose="020F0502020204030204" pitchFamily="34" charset="0"/>
                <a:ea typeface="Calibri" panose="020F0502020204030204" pitchFamily="34" charset="0"/>
                <a:cs typeface="Calibri" panose="020F0502020204030204" pitchFamily="34" charset="0"/>
              </a:rPr>
              <a:t>An </a:t>
            </a:r>
            <a:r>
              <a:rPr lang="en-US" b="1" dirty="0">
                <a:latin typeface="Calibri" panose="020F0502020204030204" pitchFamily="34" charset="0"/>
                <a:ea typeface="Calibri" panose="020F0502020204030204" pitchFamily="34" charset="0"/>
                <a:cs typeface="Calibri" panose="020F0502020204030204" pitchFamily="34" charset="0"/>
              </a:rPr>
              <a:t>if-</a:t>
            </a:r>
            <a:r>
              <a:rPr lang="en-US" b="1" dirty="0" err="1">
                <a:latin typeface="Calibri" panose="020F0502020204030204" pitchFamily="34" charset="0"/>
                <a:ea typeface="Calibri" panose="020F0502020204030204" pitchFamily="34" charset="0"/>
                <a:cs typeface="Calibri" panose="020F0502020204030204" pitchFamily="34" charset="0"/>
              </a:rPr>
              <a:t>elif</a:t>
            </a:r>
            <a:r>
              <a:rPr lang="en-US" b="1" dirty="0">
                <a:latin typeface="Calibri" panose="020F0502020204030204" pitchFamily="34" charset="0"/>
                <a:ea typeface="Calibri" panose="020F0502020204030204" pitchFamily="34" charset="0"/>
                <a:cs typeface="Calibri" panose="020F0502020204030204" pitchFamily="34" charset="0"/>
              </a:rPr>
              <a:t>-else</a:t>
            </a:r>
            <a:r>
              <a:rPr lang="en-US" dirty="0">
                <a:latin typeface="Calibri" panose="020F0502020204030204" pitchFamily="34" charset="0"/>
                <a:ea typeface="Calibri" panose="020F0502020204030204" pitchFamily="34" charset="0"/>
                <a:cs typeface="Calibri" panose="020F0502020204030204" pitchFamily="34" charset="0"/>
              </a:rPr>
              <a:t> condition is used to check whether the person</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dirty="0">
                <a:latin typeface="Calibri" panose="020F0502020204030204" pitchFamily="34" charset="0"/>
                <a:ea typeface="Calibri" panose="020F0502020204030204" pitchFamily="34" charset="0"/>
                <a:cs typeface="Calibri" panose="020F0502020204030204" pitchFamily="34" charset="0"/>
              </a:rPr>
              <a:t>                1)Experienced Cold, Cough, Fever, Breathlessness</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dirty="0">
                <a:latin typeface="Calibri" panose="020F0502020204030204" pitchFamily="34" charset="0"/>
                <a:ea typeface="Calibri" panose="020F0502020204030204" pitchFamily="34" charset="0"/>
                <a:cs typeface="Calibri" panose="020F0502020204030204" pitchFamily="34" charset="0"/>
              </a:rPr>
              <a:t>                2)Have you tested against COVID-19</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dirty="0">
                <a:latin typeface="Calibri" panose="020F0502020204030204" pitchFamily="34" charset="0"/>
                <a:ea typeface="Calibri" panose="020F0502020204030204" pitchFamily="34" charset="0"/>
                <a:cs typeface="Calibri" panose="020F0502020204030204" pitchFamily="34" charset="0"/>
              </a:rPr>
              <a:t>                3)Free from COVID (normal)	</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1000"/>
              </a:spcAft>
              <a:buFont typeface="Symbol" panose="05050102010706020507" pitchFamily="18" charset="2"/>
              <a:buBlip>
                <a:blip r:embed="rId2"/>
              </a:buBlip>
            </a:pPr>
            <a:r>
              <a:rPr lang="en-US" dirty="0">
                <a:latin typeface="Calibri" panose="020F0502020204030204" pitchFamily="34" charset="0"/>
                <a:ea typeface="Calibri" panose="020F0502020204030204" pitchFamily="34" charset="0"/>
                <a:cs typeface="Calibri" panose="020F0502020204030204" pitchFamily="34" charset="0"/>
              </a:rPr>
              <a:t>Under the </a:t>
            </a:r>
            <a:r>
              <a:rPr lang="en-US" b="1" dirty="0" err="1">
                <a:latin typeface="Calibri" panose="020F0502020204030204" pitchFamily="34" charset="0"/>
                <a:ea typeface="Calibri" panose="020F0502020204030204" pitchFamily="34" charset="0"/>
                <a:cs typeface="Calibri" panose="020F0502020204030204" pitchFamily="34" charset="0"/>
              </a:rPr>
              <a:t>elif</a:t>
            </a:r>
            <a:r>
              <a:rPr lang="en-US" dirty="0">
                <a:latin typeface="Calibri" panose="020F0502020204030204" pitchFamily="34" charset="0"/>
                <a:ea typeface="Calibri" panose="020F0502020204030204" pitchFamily="34" charset="0"/>
                <a:cs typeface="Calibri" panose="020F0502020204030204" pitchFamily="34" charset="0"/>
              </a:rPr>
              <a:t> condition, we used </a:t>
            </a:r>
            <a:r>
              <a:rPr lang="en-US" b="1" dirty="0">
                <a:latin typeface="Calibri" panose="020F0502020204030204" pitchFamily="34" charset="0"/>
                <a:ea typeface="Calibri" panose="020F0502020204030204" pitchFamily="34" charset="0"/>
                <a:cs typeface="Calibri" panose="020F0502020204030204" pitchFamily="34" charset="0"/>
              </a:rPr>
              <a:t>nested if-else</a:t>
            </a:r>
            <a:r>
              <a:rPr lang="en-US" dirty="0">
                <a:latin typeface="Calibri" panose="020F0502020204030204" pitchFamily="34" charset="0"/>
                <a:ea typeface="Calibri" panose="020F0502020204030204" pitchFamily="34" charset="0"/>
                <a:cs typeface="Calibri" panose="020F0502020204030204" pitchFamily="34" charset="0"/>
              </a:rPr>
              <a:t> condition to check whether the patient is positive or negative </a:t>
            </a:r>
            <a:r>
              <a:rPr lang="en-US" dirty="0" err="1">
                <a:latin typeface="Calibri" panose="020F0502020204030204" pitchFamily="34" charset="0"/>
                <a:ea typeface="Calibri" panose="020F0502020204030204" pitchFamily="34" charset="0"/>
                <a:cs typeface="Calibri" panose="020F0502020204030204" pitchFamily="34" charset="0"/>
              </a:rPr>
              <a:t>Eg.</a:t>
            </a:r>
            <a:r>
              <a:rPr lang="en-US" dirty="0">
                <a:latin typeface="Calibri" panose="020F0502020204030204" pitchFamily="34" charset="0"/>
                <a:ea typeface="Calibri" panose="020F0502020204030204" pitchFamily="34" charset="0"/>
                <a:cs typeface="Calibri" panose="020F0502020204030204" pitchFamily="34" charset="0"/>
              </a:rPr>
              <a:t>)  Have you tested against COVID-19</a:t>
            </a:r>
            <a:endParaRPr lang="en-US" dirty="0">
              <a:latin typeface="Calibri" panose="020F0502020204030204" pitchFamily="34" charset="0"/>
              <a:ea typeface="Calibri" panose="020F0502020204030204" pitchFamily="34" charset="0"/>
              <a:cs typeface="Times New Roman" panose="02020603050405020304" pitchFamily="18" charset="0"/>
            </a:endParaRPr>
          </a:p>
          <a:p>
            <a:pPr indent="457200">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If we enter </a:t>
            </a:r>
            <a:r>
              <a:rPr lang="en-US" b="1" dirty="0">
                <a:latin typeface="Calibri" panose="020F0502020204030204" pitchFamily="34" charset="0"/>
                <a:ea typeface="Calibri" panose="020F0502020204030204" pitchFamily="34" charset="0"/>
                <a:cs typeface="Calibri" panose="020F0502020204030204" pitchFamily="34" charset="0"/>
              </a:rPr>
              <a:t>2</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Whether the result is Positive or Negative</a:t>
            </a:r>
            <a:r>
              <a:rPr lang="en-US" b="1" dirty="0">
                <a:latin typeface="Calibri" panose="020F0502020204030204" pitchFamily="34" charset="0"/>
                <a:ea typeface="Calibri" panose="020F0502020204030204" pitchFamily="34" charset="0"/>
                <a:cs typeface="Calibri" panose="020F0502020204030204" pitchFamily="34" charset="0"/>
              </a:rPr>
              <a:t>.......(P/N) </a:t>
            </a:r>
            <a:endParaRPr lang="en-US" dirty="0">
              <a:latin typeface="Calibri" panose="020F0502020204030204" pitchFamily="34" charset="0"/>
              <a:ea typeface="Calibri" panose="020F0502020204030204" pitchFamily="34" charset="0"/>
              <a:cs typeface="Times New Roman" panose="02020603050405020304" pitchFamily="18" charset="0"/>
            </a:endParaRPr>
          </a:p>
          <a:p>
            <a:pPr indent="457200">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If we enter </a:t>
            </a:r>
            <a:r>
              <a:rPr lang="en-US" b="1" dirty="0">
                <a:latin typeface="Calibri" panose="020F0502020204030204" pitchFamily="34" charset="0"/>
                <a:ea typeface="Calibri" panose="020F0502020204030204" pitchFamily="34" charset="0"/>
                <a:cs typeface="Calibri" panose="020F0502020204030204" pitchFamily="34" charset="0"/>
              </a:rPr>
              <a:t>P</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727710" marR="0" indent="186690">
              <a:lnSpc>
                <a:spcPct val="107000"/>
              </a:lnSpc>
              <a:spcBef>
                <a:spcPts val="0"/>
              </a:spcBef>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PRINT</a:t>
            </a:r>
            <a:r>
              <a:rPr lang="en-US" b="1" dirty="0">
                <a:latin typeface="Calibri" panose="020F0502020204030204" pitchFamily="34" charset="0"/>
                <a:ea typeface="Calibri" panose="020F0502020204030204" pitchFamily="34" charset="0"/>
                <a:cs typeface="Calibri" panose="020F0502020204030204" pitchFamily="34" charset="0"/>
              </a:rPr>
              <a:t>“ your test is Positive Take the Vaccine immediately!!!” </a:t>
            </a:r>
            <a:endParaRPr lang="en-US" dirty="0">
              <a:latin typeface="Calibri" panose="020F0502020204030204" pitchFamily="34" charset="0"/>
              <a:ea typeface="Calibri" panose="020F0502020204030204" pitchFamily="34" charset="0"/>
              <a:cs typeface="Times New Roman" panose="02020603050405020304" pitchFamily="18" charset="0"/>
            </a:endParaRPr>
          </a:p>
          <a:p>
            <a:pPr indent="457200">
              <a:lnSpc>
                <a:spcPct val="107000"/>
              </a:lnSpc>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If we enter </a:t>
            </a:r>
            <a:r>
              <a:rPr lang="en-US" b="1" dirty="0">
                <a:latin typeface="Calibri" panose="020F0502020204030204" pitchFamily="34" charset="0"/>
                <a:ea typeface="Calibri" panose="020F0502020204030204" pitchFamily="34" charset="0"/>
                <a:cs typeface="Calibri" panose="020F0502020204030204" pitchFamily="34" charset="0"/>
              </a:rPr>
              <a:t>N</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727710" marR="0" indent="186690">
              <a:lnSpc>
                <a:spcPct val="107000"/>
              </a:lnSpc>
              <a:spcBef>
                <a:spcPts val="0"/>
              </a:spcBef>
              <a:spcAft>
                <a:spcPts val="800"/>
              </a:spcAft>
            </a:pPr>
            <a:r>
              <a:rPr lang="en-US" dirty="0">
                <a:latin typeface="Calibri" panose="020F0502020204030204" pitchFamily="34" charset="0"/>
                <a:ea typeface="Calibri" panose="020F0502020204030204" pitchFamily="34" charset="0"/>
                <a:cs typeface="Calibri" panose="020F0502020204030204" pitchFamily="34" charset="0"/>
              </a:rPr>
              <a:t>PRINT </a:t>
            </a:r>
            <a:r>
              <a:rPr lang="en-US" b="1" dirty="0">
                <a:latin typeface="Calibri" panose="020F0502020204030204" pitchFamily="34" charset="0"/>
                <a:ea typeface="Calibri" panose="020F0502020204030204" pitchFamily="34" charset="0"/>
                <a:cs typeface="Calibri" panose="020F0502020204030204" pitchFamily="34" charset="0"/>
              </a:rPr>
              <a:t>”your test is negative But don't forget to take the vaccine on your turn” </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06214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558745" y="82583"/>
            <a:ext cx="8019535" cy="6683689"/>
          </a:xfrm>
          <a:prstGeom prst="rect">
            <a:avLst/>
          </a:prstGeom>
          <a:noFill/>
        </p:spPr>
        <p:txBody>
          <a:bodyPr wrap="square" rtlCol="0">
            <a:spAutoFit/>
          </a:bodyPr>
          <a:lstStyle/>
          <a:p>
            <a:pPr>
              <a:lnSpc>
                <a:spcPct val="107000"/>
              </a:lnSpc>
              <a:spcAft>
                <a:spcPts val="800"/>
              </a:spcAft>
            </a:pPr>
            <a:r>
              <a:rPr lang="en-US" sz="48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Vaccine Availability : -</a:t>
            </a:r>
            <a:endParaRPr lang="en-US" sz="4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The incoming string variable for place may be in upper or lower case and may also have blank spaces in it. So in order to have a standard state name , all characters are turned to uppercase and without any blank spaces in it.</a:t>
            </a:r>
          </a:p>
          <a:p>
            <a:pPr marL="457200" marR="0">
              <a:lnSpc>
                <a:spcPct val="150000"/>
              </a:lnSpc>
              <a:spcBef>
                <a:spcPts val="0"/>
              </a:spcBef>
              <a:spcAft>
                <a:spcPts val="0"/>
              </a:spcAft>
            </a:pPr>
            <a:r>
              <a:rPr lang="en-US" sz="1400" dirty="0">
                <a:latin typeface="Calibri" panose="020F0502020204030204" pitchFamily="34" charset="0"/>
                <a:ea typeface="Calibri" panose="020F0502020204030204" pitchFamily="34" charset="0"/>
                <a:cs typeface="Times New Roman" panose="02020603050405020304" pitchFamily="18" charset="0"/>
              </a:rPr>
              <a:t>For Example : Tamil Nadu </a:t>
            </a:r>
            <a:r>
              <a:rPr lang="en-US" sz="1400" dirty="0">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US" sz="1400" dirty="0">
                <a:latin typeface="Calibri" panose="020F0502020204030204" pitchFamily="34" charset="0"/>
                <a:ea typeface="Calibri" panose="020F0502020204030204" pitchFamily="34" charset="0"/>
                <a:cs typeface="Times New Roman" panose="02020603050405020304" pitchFamily="18" charset="0"/>
              </a:rPr>
              <a:t> TAMILNADU</a:t>
            </a: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A csv file with various state name and corresponding  vaccine availability is already created .</a:t>
            </a: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The already created csv file is opened in read mode to read the availability of vaccines.</a:t>
            </a: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The entire content in that file is read and converted to a list data type.</a:t>
            </a: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Since every row in csv file is separated by an empty row, the empty lists present in the content list is removed.</a:t>
            </a:r>
          </a:p>
          <a:p>
            <a:pPr marL="342900" marR="0" lvl="0" indent="-34290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The content list is iterated throughout its content and following steps are performed :</a:t>
            </a:r>
          </a:p>
          <a:p>
            <a:pPr marL="1143000" marR="0" lvl="2" indent="-228600">
              <a:lnSpc>
                <a:spcPct val="150000"/>
              </a:lnSpc>
              <a:spcBef>
                <a:spcPts val="0"/>
              </a:spcBef>
              <a:spcAft>
                <a:spcPts val="1000"/>
              </a:spcAft>
              <a:buFont typeface="Wingdings" panose="05000000000000000000" pitchFamily="2" charset="2"/>
              <a:buChar char=""/>
            </a:pPr>
            <a:r>
              <a:rPr lang="en-US" sz="1400" dirty="0">
                <a:latin typeface="Calibri" panose="020F0502020204030204" pitchFamily="34" charset="0"/>
                <a:ea typeface="Calibri" panose="020F0502020204030204" pitchFamily="34" charset="0"/>
                <a:cs typeface="Times New Roman" panose="02020603050405020304" pitchFamily="18" charset="0"/>
              </a:rPr>
              <a:t>If the given state is available with vaccines,  "Vaccine Available" is printed and number of vaccines in that state is reduced by 1 in the content list variable.</a:t>
            </a:r>
          </a:p>
          <a:p>
            <a:pPr marL="1143000" marR="0" lvl="2" indent="-228600">
              <a:lnSpc>
                <a:spcPct val="150000"/>
              </a:lnSpc>
              <a:spcBef>
                <a:spcPts val="0"/>
              </a:spcBef>
              <a:spcAft>
                <a:spcPts val="1000"/>
              </a:spcAft>
              <a:buFont typeface="Wingdings" panose="05000000000000000000" pitchFamily="2" charset="2"/>
              <a:buChar char=""/>
            </a:pPr>
            <a:r>
              <a:rPr lang="en-US" sz="1400" dirty="0">
                <a:latin typeface="Calibri" panose="020F0502020204030204" pitchFamily="34" charset="0"/>
                <a:ea typeface="Calibri" panose="020F0502020204030204" pitchFamily="34" charset="0"/>
                <a:cs typeface="Times New Roman" panose="02020603050405020304" pitchFamily="18" charset="0"/>
              </a:rPr>
              <a:t>Else, "Vaccine not available" is printed.</a:t>
            </a:r>
          </a:p>
          <a:p>
            <a:pPr marL="742950" marR="0" lvl="1" indent="-285750">
              <a:lnSpc>
                <a:spcPct val="150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Then the same csv file is opened in write mode to update the content.</a:t>
            </a:r>
          </a:p>
        </p:txBody>
      </p:sp>
    </p:spTree>
    <p:extLst>
      <p:ext uri="{BB962C8B-B14F-4D97-AF65-F5344CB8AC3E}">
        <p14:creationId xmlns:p14="http://schemas.microsoft.com/office/powerpoint/2010/main" val="2414007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595816" y="280291"/>
            <a:ext cx="8019535" cy="6025111"/>
          </a:xfrm>
          <a:prstGeom prst="rect">
            <a:avLst/>
          </a:prstGeom>
          <a:noFill/>
        </p:spPr>
        <p:txBody>
          <a:bodyPr wrap="square" rtlCol="0">
            <a:spAutoFit/>
          </a:bodyPr>
          <a:lstStyle/>
          <a:p>
            <a:pPr>
              <a:lnSpc>
                <a:spcPct val="107000"/>
              </a:lnSpc>
              <a:spcAft>
                <a:spcPts val="800"/>
              </a:spcAft>
            </a:pPr>
            <a:r>
              <a:rPr lang="en-US" sz="48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Age Wise Dosage : -</a:t>
            </a:r>
            <a:endParaRPr lang="en-US" sz="4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This </a:t>
            </a:r>
            <a:r>
              <a:rPr lang="en-US" sz="1400" u="sng" dirty="0">
                <a:latin typeface="Calibri" panose="020F0502020204030204" pitchFamily="34" charset="0"/>
                <a:ea typeface="Calibri" panose="020F0502020204030204" pitchFamily="34" charset="0"/>
                <a:cs typeface="Times New Roman" panose="02020603050405020304" pitchFamily="18" charset="0"/>
              </a:rPr>
              <a:t>function </a:t>
            </a:r>
            <a:r>
              <a:rPr lang="en-US" sz="1400" u="sng" dirty="0" err="1">
                <a:latin typeface="Calibri" panose="020F0502020204030204" pitchFamily="34" charset="0"/>
                <a:ea typeface="Calibri" panose="020F0502020204030204" pitchFamily="34" charset="0"/>
                <a:cs typeface="Times New Roman" panose="02020603050405020304" pitchFamily="18" charset="0"/>
              </a:rPr>
              <a:t>definiton</a:t>
            </a:r>
            <a:r>
              <a:rPr lang="en-US" sz="1400" dirty="0">
                <a:latin typeface="Calibri" panose="020F0502020204030204" pitchFamily="34" charset="0"/>
                <a:ea typeface="Calibri" panose="020F0502020204030204" pitchFamily="34" charset="0"/>
                <a:cs typeface="Times New Roman" panose="02020603050405020304" pitchFamily="18" charset="0"/>
              </a:rPr>
              <a:t> gets two </a:t>
            </a:r>
            <a:r>
              <a:rPr lang="en-US" sz="1400" u="sng" dirty="0">
                <a:latin typeface="Calibri" panose="020F0502020204030204" pitchFamily="34" charset="0"/>
                <a:ea typeface="Calibri" panose="020F0502020204030204" pitchFamily="34" charset="0"/>
                <a:cs typeface="Times New Roman" panose="02020603050405020304" pitchFamily="18" charset="0"/>
              </a:rPr>
              <a:t>parameters</a:t>
            </a:r>
            <a:r>
              <a:rPr lang="en-US" sz="1400" dirty="0">
                <a:latin typeface="Calibri" panose="020F0502020204030204" pitchFamily="34" charset="0"/>
                <a:ea typeface="Calibri" panose="020F0502020204030204" pitchFamily="34" charset="0"/>
                <a:cs typeface="Times New Roman" panose="02020603050405020304" pitchFamily="18" charset="0"/>
              </a:rPr>
              <a:t> as </a:t>
            </a:r>
            <a:r>
              <a:rPr lang="en-US" sz="1400" u="sng" dirty="0">
                <a:latin typeface="Calibri" panose="020F0502020204030204" pitchFamily="34" charset="0"/>
                <a:ea typeface="Calibri" panose="020F0502020204030204" pitchFamily="34" charset="0"/>
                <a:cs typeface="Times New Roman" panose="02020603050405020304" pitchFamily="18" charset="0"/>
              </a:rPr>
              <a:t>input</a:t>
            </a:r>
            <a:r>
              <a:rPr lang="en-US" sz="1400" dirty="0">
                <a:latin typeface="Calibri" panose="020F0502020204030204" pitchFamily="34" charset="0"/>
                <a:ea typeface="Calibri" panose="020F0502020204030204" pitchFamily="34" charset="0"/>
                <a:cs typeface="Times New Roman" panose="02020603050405020304" pitchFamily="18" charset="0"/>
              </a:rPr>
              <a:t> from the </a:t>
            </a:r>
            <a:r>
              <a:rPr lang="en-US" sz="1400" u="sng" dirty="0">
                <a:latin typeface="Calibri" panose="020F0502020204030204" pitchFamily="34" charset="0"/>
                <a:ea typeface="Calibri" panose="020F0502020204030204" pitchFamily="34" charset="0"/>
                <a:cs typeface="Times New Roman" panose="02020603050405020304" pitchFamily="18" charset="0"/>
              </a:rPr>
              <a:t>main </a:t>
            </a:r>
            <a:r>
              <a:rPr lang="en-US" sz="1400" u="sng" dirty="0" err="1">
                <a:latin typeface="Calibri" panose="020F0502020204030204" pitchFamily="34" charset="0"/>
                <a:ea typeface="Calibri" panose="020F0502020204030204" pitchFamily="34" charset="0"/>
                <a:cs typeface="Times New Roman" panose="02020603050405020304" pitchFamily="18" charset="0"/>
              </a:rPr>
              <a:t>funtion</a:t>
            </a:r>
            <a:r>
              <a:rPr lang="en-US" sz="1400" dirty="0">
                <a:latin typeface="Calibri" panose="020F0502020204030204" pitchFamily="34" charset="0"/>
                <a:ea typeface="Calibri" panose="020F0502020204030204" pitchFamily="34" charset="0"/>
                <a:cs typeface="Times New Roman" panose="02020603050405020304" pitchFamily="18" charset="0"/>
              </a:rPr>
              <a:t>- </a:t>
            </a:r>
          </a:p>
          <a:p>
            <a:pPr marL="1143000" marR="0" lvl="2" indent="-228600">
              <a:lnSpc>
                <a:spcPct val="115000"/>
              </a:lnSpc>
              <a:spcBef>
                <a:spcPts val="0"/>
              </a:spcBef>
              <a:spcAft>
                <a:spcPts val="1000"/>
              </a:spcAft>
              <a:buFont typeface="Wingdings" panose="05000000000000000000" pitchFamily="2" charset="2"/>
              <a:buChar char=""/>
            </a:pPr>
            <a:r>
              <a:rPr lang="en-US" sz="1400" dirty="0">
                <a:latin typeface="Calibri" panose="020F0502020204030204" pitchFamily="34" charset="0"/>
                <a:ea typeface="Calibri" panose="020F0502020204030204" pitchFamily="34" charset="0"/>
                <a:cs typeface="Times New Roman" panose="02020603050405020304" pitchFamily="18" charset="0"/>
              </a:rPr>
              <a:t>Age</a:t>
            </a:r>
          </a:p>
          <a:p>
            <a:pPr marL="1143000" marR="0" lvl="2" indent="-228600">
              <a:lnSpc>
                <a:spcPct val="115000"/>
              </a:lnSpc>
              <a:spcBef>
                <a:spcPts val="0"/>
              </a:spcBef>
              <a:spcAft>
                <a:spcPts val="1000"/>
              </a:spcAft>
              <a:buFont typeface="Wingdings" panose="05000000000000000000" pitchFamily="2" charset="2"/>
              <a:buChar char=""/>
            </a:pPr>
            <a:r>
              <a:rPr lang="en-US" sz="1400" dirty="0" err="1">
                <a:latin typeface="Calibri" panose="020F0502020204030204" pitchFamily="34" charset="0"/>
                <a:ea typeface="Calibri" panose="020F0502020204030204" pitchFamily="34" charset="0"/>
                <a:cs typeface="Times New Roman" panose="02020603050405020304" pitchFamily="18" charset="0"/>
              </a:rPr>
              <a:t>PatientType</a:t>
            </a:r>
            <a:r>
              <a:rPr lang="en-US" sz="1400" dirty="0">
                <a:latin typeface="Calibri" panose="020F0502020204030204" pitchFamily="34" charset="0"/>
                <a:ea typeface="Calibri" panose="020F0502020204030204" pitchFamily="34" charset="0"/>
                <a:cs typeface="Times New Roman" panose="02020603050405020304" pitchFamily="18" charset="0"/>
              </a:rPr>
              <a:t> :- Whether the patient is normal or has some </a:t>
            </a:r>
            <a:r>
              <a:rPr lang="en-US" sz="1400" dirty="0">
                <a:solidFill>
                  <a:srgbClr val="222A35"/>
                </a:solidFill>
                <a:latin typeface="Calibri" panose="020F0502020204030204" pitchFamily="34" charset="0"/>
                <a:ea typeface="Calibri" panose="020F0502020204030204" pitchFamily="34" charset="0"/>
                <a:cs typeface="Times New Roman" panose="02020603050405020304" pitchFamily="18" charset="0"/>
              </a:rPr>
              <a:t>Comorbidities:-Whether </a:t>
            </a:r>
            <a:r>
              <a:rPr lang="en-US" sz="1400" dirty="0" err="1">
                <a:solidFill>
                  <a:srgbClr val="222A35"/>
                </a:solidFill>
                <a:latin typeface="Calibri" panose="020F0502020204030204" pitchFamily="34" charset="0"/>
                <a:ea typeface="Calibri" panose="020F0502020204030204" pitchFamily="34" charset="0"/>
                <a:cs typeface="Times New Roman" panose="02020603050405020304" pitchFamily="18" charset="0"/>
              </a:rPr>
              <a:t>He/She</a:t>
            </a:r>
            <a:r>
              <a:rPr lang="en-US" sz="1400" dirty="0">
                <a:solidFill>
                  <a:srgbClr val="222A35"/>
                </a:solidFill>
                <a:latin typeface="Calibri" panose="020F0502020204030204" pitchFamily="34" charset="0"/>
                <a:ea typeface="Calibri" panose="020F0502020204030204" pitchFamily="34" charset="0"/>
                <a:cs typeface="Times New Roman" panose="02020603050405020304" pitchFamily="18" charset="0"/>
              </a:rPr>
              <a:t> is suffering from </a:t>
            </a:r>
            <a:r>
              <a:rPr lang="en-US" sz="1400" dirty="0" err="1">
                <a:solidFill>
                  <a:srgbClr val="222A35"/>
                </a:solidFill>
                <a:latin typeface="Calibri" panose="020F0502020204030204" pitchFamily="34" charset="0"/>
                <a:ea typeface="Calibri" panose="020F0502020204030204" pitchFamily="34" charset="0"/>
                <a:cs typeface="Times New Roman" panose="02020603050405020304" pitchFamily="18" charset="0"/>
              </a:rPr>
              <a:t>Diabetics,Heartattack,Bp,etc</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15000"/>
              </a:lnSpc>
              <a:spcBef>
                <a:spcPts val="0"/>
              </a:spcBef>
              <a:spcAft>
                <a:spcPts val="1000"/>
              </a:spcAft>
              <a:buFont typeface="Symbol" panose="05050102010706020507" pitchFamily="18" charset="2"/>
              <a:buBlip>
                <a:blip r:embed="rId2"/>
              </a:buBlip>
            </a:pPr>
            <a:r>
              <a:rPr lang="en-US" sz="1400" u="sng" dirty="0">
                <a:latin typeface="Calibri" panose="020F0502020204030204" pitchFamily="34" charset="0"/>
                <a:ea typeface="Calibri" panose="020F0502020204030204" pitchFamily="34" charset="0"/>
                <a:cs typeface="Times New Roman" panose="02020603050405020304" pitchFamily="18" charset="0"/>
              </a:rPr>
              <a:t>Explicit conversion </a:t>
            </a:r>
            <a:r>
              <a:rPr lang="en-US" sz="1400" dirty="0">
                <a:latin typeface="Calibri" panose="020F0502020204030204" pitchFamily="34" charset="0"/>
                <a:ea typeface="Calibri" panose="020F0502020204030204" pitchFamily="34" charset="0"/>
                <a:cs typeface="Times New Roman" panose="02020603050405020304" pitchFamily="18" charset="0"/>
              </a:rPr>
              <a:t>of the </a:t>
            </a:r>
            <a:r>
              <a:rPr lang="en-US" sz="1400" u="sng" dirty="0">
                <a:latin typeface="Calibri" panose="020F0502020204030204" pitchFamily="34" charset="0"/>
                <a:ea typeface="Calibri" panose="020F0502020204030204" pitchFamily="34" charset="0"/>
                <a:cs typeface="Times New Roman" panose="02020603050405020304" pitchFamily="18" charset="0"/>
              </a:rPr>
              <a:t>variable</a:t>
            </a:r>
            <a:r>
              <a:rPr lang="en-US" sz="1400" dirty="0">
                <a:latin typeface="Calibri" panose="020F0502020204030204" pitchFamily="34" charset="0"/>
                <a:ea typeface="Calibri" panose="020F0502020204030204" pitchFamily="34" charset="0"/>
                <a:cs typeface="Times New Roman" panose="02020603050405020304" pitchFamily="18" charset="0"/>
              </a:rPr>
              <a:t> age is done for condition checking</a:t>
            </a:r>
          </a:p>
          <a:p>
            <a:pPr marL="742950" marR="0" lvl="1" indent="-285750">
              <a:lnSpc>
                <a:spcPct val="115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An </a:t>
            </a:r>
            <a:r>
              <a:rPr lang="en-US" sz="1400" u="sng" dirty="0">
                <a:latin typeface="Calibri" panose="020F0502020204030204" pitchFamily="34" charset="0"/>
                <a:ea typeface="Calibri" panose="020F0502020204030204" pitchFamily="34" charset="0"/>
                <a:cs typeface="Times New Roman" panose="02020603050405020304" pitchFamily="18" charset="0"/>
              </a:rPr>
              <a:t>if-else</a:t>
            </a:r>
            <a:r>
              <a:rPr lang="en-US" sz="1400" dirty="0">
                <a:latin typeface="Calibri" panose="020F0502020204030204" pitchFamily="34" charset="0"/>
                <a:ea typeface="Calibri" panose="020F0502020204030204" pitchFamily="34" charset="0"/>
                <a:cs typeface="Times New Roman" panose="02020603050405020304" pitchFamily="18" charset="0"/>
              </a:rPr>
              <a:t> condition is checked whether the person has </a:t>
            </a:r>
            <a:r>
              <a:rPr lang="en-US" sz="1400" dirty="0">
                <a:solidFill>
                  <a:srgbClr val="222A35"/>
                </a:solidFill>
                <a:latin typeface="Calibri" panose="020F0502020204030204" pitchFamily="34" charset="0"/>
                <a:ea typeface="Calibri" panose="020F0502020204030204" pitchFamily="34" charset="0"/>
                <a:cs typeface="Times New Roman" panose="02020603050405020304" pitchFamily="18" charset="0"/>
              </a:rPr>
              <a:t>Comorbidities</a:t>
            </a:r>
            <a:r>
              <a:rPr lang="en-US" sz="1400" dirty="0">
                <a:latin typeface="Calibri" panose="020F0502020204030204" pitchFamily="34" charset="0"/>
                <a:ea typeface="Calibri" panose="020F0502020204030204" pitchFamily="34" charset="0"/>
                <a:cs typeface="Times New Roman" panose="02020603050405020304" pitchFamily="18" charset="0"/>
              </a:rPr>
              <a:t> or not because Separate dosage should be given for people those who are suffering from the condition</a:t>
            </a:r>
          </a:p>
          <a:p>
            <a:pPr marL="1600200" marR="0" lvl="3" indent="-228600">
              <a:lnSpc>
                <a:spcPct val="115000"/>
              </a:lnSpc>
              <a:spcBef>
                <a:spcPts val="0"/>
              </a:spcBef>
              <a:spcAft>
                <a:spcPts val="1000"/>
              </a:spcAft>
              <a:buFont typeface="Wingdings" panose="05000000000000000000" pitchFamily="2" charset="2"/>
              <a:buChar char=""/>
            </a:pPr>
            <a:r>
              <a:rPr lang="en-US" sz="1400" u="sng" dirty="0">
                <a:latin typeface="Calibri" panose="020F0502020204030204" pitchFamily="34" charset="0"/>
                <a:ea typeface="Calibri" panose="020F0502020204030204" pitchFamily="34" charset="0"/>
                <a:cs typeface="Times New Roman" panose="02020603050405020304" pitchFamily="18" charset="0"/>
              </a:rPr>
              <a:t>True condition</a:t>
            </a:r>
            <a:r>
              <a:rPr lang="en-US" sz="1400" dirty="0">
                <a:latin typeface="Calibri" panose="020F0502020204030204" pitchFamily="34" charset="0"/>
                <a:ea typeface="Calibri" panose="020F0502020204030204" pitchFamily="34" charset="0"/>
                <a:cs typeface="Times New Roman" panose="02020603050405020304" pitchFamily="18" charset="0"/>
              </a:rPr>
              <a:t>(if part) of the </a:t>
            </a:r>
            <a:r>
              <a:rPr lang="en-US" sz="1400" u="sng" dirty="0">
                <a:latin typeface="Calibri" panose="020F0502020204030204" pitchFamily="34" charset="0"/>
                <a:ea typeface="Calibri" panose="020F0502020204030204" pitchFamily="34" charset="0"/>
                <a:cs typeface="Times New Roman" panose="02020603050405020304" pitchFamily="18" charset="0"/>
              </a:rPr>
              <a:t>for loop</a:t>
            </a:r>
            <a:r>
              <a:rPr lang="en-US" sz="1400" dirty="0">
                <a:latin typeface="Calibri" panose="020F0502020204030204" pitchFamily="34" charset="0"/>
                <a:ea typeface="Calibri" panose="020F0502020204030204" pitchFamily="34" charset="0"/>
                <a:cs typeface="Times New Roman" panose="02020603050405020304" pitchFamily="18" charset="0"/>
              </a:rPr>
              <a:t> checks for the patient who are suffering from </a:t>
            </a:r>
            <a:r>
              <a:rPr lang="en-US" sz="1400" dirty="0">
                <a:solidFill>
                  <a:srgbClr val="222A35"/>
                </a:solidFill>
                <a:latin typeface="Calibri" panose="020F0502020204030204" pitchFamily="34" charset="0"/>
                <a:ea typeface="Calibri" panose="020F0502020204030204" pitchFamily="34" charset="0"/>
                <a:cs typeface="Times New Roman" panose="02020603050405020304" pitchFamily="18" charset="0"/>
              </a:rPr>
              <a:t>Comorbidities</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1600200" marR="0" lvl="3" indent="-228600">
              <a:lnSpc>
                <a:spcPct val="115000"/>
              </a:lnSpc>
              <a:spcBef>
                <a:spcPts val="0"/>
              </a:spcBef>
              <a:spcAft>
                <a:spcPts val="1000"/>
              </a:spcAft>
              <a:buFont typeface="Wingdings" panose="05000000000000000000" pitchFamily="2" charset="2"/>
              <a:buChar char=""/>
            </a:pPr>
            <a:r>
              <a:rPr lang="en-US" sz="1400" u="sng" dirty="0">
                <a:latin typeface="Calibri" panose="020F0502020204030204" pitchFamily="34" charset="0"/>
                <a:ea typeface="Calibri" panose="020F0502020204030204" pitchFamily="34" charset="0"/>
                <a:cs typeface="Times New Roman" panose="02020603050405020304" pitchFamily="18" charset="0"/>
              </a:rPr>
              <a:t>False condition</a:t>
            </a:r>
            <a:r>
              <a:rPr lang="en-US" sz="1400" dirty="0">
                <a:latin typeface="Calibri" panose="020F0502020204030204" pitchFamily="34" charset="0"/>
                <a:ea typeface="Calibri" panose="020F0502020204030204" pitchFamily="34" charset="0"/>
                <a:cs typeface="Times New Roman" panose="02020603050405020304" pitchFamily="18" charset="0"/>
              </a:rPr>
              <a:t>(else part) of the for loop check for normal patients</a:t>
            </a:r>
          </a:p>
          <a:p>
            <a:pPr marL="342900" marR="0" lvl="0" indent="-342900">
              <a:lnSpc>
                <a:spcPct val="115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Inside the if condition </a:t>
            </a:r>
            <a:r>
              <a:rPr lang="en-US" sz="1400" u="sng" dirty="0">
                <a:latin typeface="Calibri" panose="020F0502020204030204" pitchFamily="34" charset="0"/>
                <a:ea typeface="Calibri" panose="020F0502020204030204" pitchFamily="34" charset="0"/>
                <a:cs typeface="Times New Roman" panose="02020603050405020304" pitchFamily="18" charset="0"/>
              </a:rPr>
              <a:t>lower function (.lower())</a:t>
            </a:r>
            <a:r>
              <a:rPr lang="en-US" sz="1400" dirty="0">
                <a:latin typeface="Calibri" panose="020F0502020204030204" pitchFamily="34" charset="0"/>
                <a:ea typeface="Calibri" panose="020F0502020204030204" pitchFamily="34" charset="0"/>
                <a:cs typeface="Times New Roman" panose="02020603050405020304" pitchFamily="18" charset="0"/>
              </a:rPr>
              <a:t>is used to </a:t>
            </a:r>
            <a:r>
              <a:rPr lang="en-US" sz="1400" u="sng" dirty="0">
                <a:latin typeface="Calibri" panose="020F0502020204030204" pitchFamily="34" charset="0"/>
                <a:ea typeface="Calibri" panose="020F0502020204030204" pitchFamily="34" charset="0"/>
                <a:cs typeface="Times New Roman" panose="02020603050405020304" pitchFamily="18" charset="0"/>
              </a:rPr>
              <a:t>minimize the errors </a:t>
            </a:r>
            <a:r>
              <a:rPr lang="en-US" sz="1400" dirty="0">
                <a:latin typeface="Calibri" panose="020F0502020204030204" pitchFamily="34" charset="0"/>
                <a:ea typeface="Calibri" panose="020F0502020204030204" pitchFamily="34" charset="0"/>
                <a:cs typeface="Times New Roman" panose="02020603050405020304" pitchFamily="18" charset="0"/>
              </a:rPr>
              <a:t>if so the person gives mixed character </a:t>
            </a:r>
          </a:p>
          <a:p>
            <a:pPr marL="457200" marR="0">
              <a:lnSpc>
                <a:spcPct val="107000"/>
              </a:lnSpc>
              <a:spcBef>
                <a:spcPts val="0"/>
              </a:spcBef>
              <a:spcAft>
                <a:spcPts val="0"/>
              </a:spcAft>
            </a:pPr>
            <a:r>
              <a:rPr lang="en-US" sz="1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(Example :- </a:t>
            </a:r>
            <a:r>
              <a:rPr lang="en-US" sz="14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ComOrbiDities</a:t>
            </a:r>
            <a:r>
              <a:rPr lang="en-US" sz="1400" dirty="0">
                <a:solidFill>
                  <a:srgbClr val="FF0000"/>
                </a:solidFill>
                <a:latin typeface="Calibri" panose="020F0502020204030204" pitchFamily="34" charset="0"/>
                <a:ea typeface="Calibri" panose="020F0502020204030204" pitchFamily="34" charset="0"/>
                <a:cs typeface="Times New Roman" panose="02020603050405020304" pitchFamily="18"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400" dirty="0">
                <a:latin typeface="Calibri" panose="020F0502020204030204" pitchFamily="34" charset="0"/>
                <a:ea typeface="Calibri" panose="020F0502020204030204" pitchFamily="34" charset="0"/>
                <a:cs typeface="Times New Roman" panose="02020603050405020304" pitchFamily="18" charset="0"/>
              </a:rPr>
              <a:t>then while checking the condition </a:t>
            </a:r>
            <a:r>
              <a:rPr lang="en-US" sz="1400" u="sng" dirty="0">
                <a:latin typeface="Calibri" panose="020F0502020204030204" pitchFamily="34" charset="0"/>
                <a:ea typeface="Calibri" panose="020F0502020204030204" pitchFamily="34" charset="0"/>
                <a:cs typeface="Times New Roman" panose="02020603050405020304" pitchFamily="18" charset="0"/>
              </a:rPr>
              <a:t>string comparison</a:t>
            </a:r>
            <a:r>
              <a:rPr lang="en-US" sz="1400" dirty="0">
                <a:latin typeface="Calibri" panose="020F0502020204030204" pitchFamily="34" charset="0"/>
                <a:ea typeface="Calibri" panose="020F0502020204030204" pitchFamily="34" charset="0"/>
                <a:cs typeface="Times New Roman" panose="02020603050405020304" pitchFamily="18" charset="0"/>
              </a:rPr>
              <a:t> is </a:t>
            </a:r>
            <a:r>
              <a:rPr lang="en-US" sz="1400" u="sng" dirty="0">
                <a:latin typeface="Calibri" panose="020F0502020204030204" pitchFamily="34" charset="0"/>
                <a:ea typeface="Calibri" panose="020F0502020204030204" pitchFamily="34" charset="0"/>
                <a:cs typeface="Times New Roman" panose="02020603050405020304" pitchFamily="18" charset="0"/>
              </a:rPr>
              <a:t>Case sensitive</a:t>
            </a:r>
            <a:r>
              <a:rPr lang="en-US" sz="1400" dirty="0">
                <a:latin typeface="Calibri" panose="020F0502020204030204" pitchFamily="34" charset="0"/>
                <a:ea typeface="Calibri" panose="020F0502020204030204" pitchFamily="34" charset="0"/>
                <a:cs typeface="Times New Roman" panose="02020603050405020304" pitchFamily="18" charset="0"/>
              </a:rPr>
              <a:t> and it can cause errors.</a:t>
            </a:r>
          </a:p>
          <a:p>
            <a:pPr marL="342900" marR="0" lvl="0" indent="-342900">
              <a:lnSpc>
                <a:spcPct val="115000"/>
              </a:lnSpc>
              <a:spcBef>
                <a:spcPts val="0"/>
              </a:spcBef>
              <a:spcAft>
                <a:spcPts val="1000"/>
              </a:spcAft>
              <a:buFont typeface="Symbol" panose="05050102010706020507" pitchFamily="18" charset="2"/>
              <a:buBlip>
                <a:blip r:embed="rId2"/>
              </a:buBlip>
            </a:pPr>
            <a:r>
              <a:rPr lang="en-US" sz="1400" dirty="0">
                <a:latin typeface="Calibri" panose="020F0502020204030204" pitchFamily="34" charset="0"/>
                <a:ea typeface="Calibri" panose="020F0502020204030204" pitchFamily="34" charset="0"/>
                <a:cs typeface="Times New Roman" panose="02020603050405020304" pitchFamily="18" charset="0"/>
              </a:rPr>
              <a:t>Inside the </a:t>
            </a:r>
            <a:r>
              <a:rPr lang="en-US" sz="1400" u="sng" dirty="0">
                <a:latin typeface="Calibri" panose="020F0502020204030204" pitchFamily="34" charset="0"/>
                <a:ea typeface="Calibri" panose="020F0502020204030204" pitchFamily="34" charset="0"/>
                <a:cs typeface="Times New Roman" panose="02020603050405020304" pitchFamily="18" charset="0"/>
              </a:rPr>
              <a:t>if condition</a:t>
            </a:r>
            <a:r>
              <a:rPr lang="en-US" sz="1400" dirty="0">
                <a:latin typeface="Calibri" panose="020F0502020204030204" pitchFamily="34" charset="0"/>
                <a:ea typeface="Calibri" panose="020F0502020204030204" pitchFamily="34" charset="0"/>
                <a:cs typeface="Times New Roman" panose="02020603050405020304" pitchFamily="18" charset="0"/>
              </a:rPr>
              <a:t> and </a:t>
            </a:r>
            <a:r>
              <a:rPr lang="en-US" sz="1400" u="sng" dirty="0">
                <a:latin typeface="Calibri" panose="020F0502020204030204" pitchFamily="34" charset="0"/>
                <a:ea typeface="Calibri" panose="020F0502020204030204" pitchFamily="34" charset="0"/>
                <a:cs typeface="Times New Roman" panose="02020603050405020304" pitchFamily="18" charset="0"/>
              </a:rPr>
              <a:t>else condition</a:t>
            </a:r>
            <a:r>
              <a:rPr lang="en-US" sz="1400" dirty="0">
                <a:latin typeface="Calibri" panose="020F0502020204030204" pitchFamily="34" charset="0"/>
                <a:ea typeface="Calibri" panose="020F0502020204030204" pitchFamily="34" charset="0"/>
                <a:cs typeface="Times New Roman" panose="02020603050405020304" pitchFamily="18" charset="0"/>
              </a:rPr>
              <a:t> </a:t>
            </a:r>
            <a:r>
              <a:rPr lang="en-US" sz="1400" u="sng" dirty="0">
                <a:latin typeface="Calibri" panose="020F0502020204030204" pitchFamily="34" charset="0"/>
                <a:ea typeface="Calibri" panose="020F0502020204030204" pitchFamily="34" charset="0"/>
                <a:cs typeface="Times New Roman" panose="02020603050405020304" pitchFamily="18" charset="0"/>
              </a:rPr>
              <a:t>Nested if-else</a:t>
            </a:r>
            <a:r>
              <a:rPr lang="en-US" sz="1400" dirty="0">
                <a:latin typeface="Calibri" panose="020F0502020204030204" pitchFamily="34" charset="0"/>
                <a:ea typeface="Calibri" panose="020F0502020204030204" pitchFamily="34" charset="0"/>
                <a:cs typeface="Times New Roman" panose="02020603050405020304" pitchFamily="18" charset="0"/>
              </a:rPr>
              <a:t> concept is used which check for the age category of the patient and it prints the entered age and required dosage for the particular patient.</a:t>
            </a:r>
          </a:p>
        </p:txBody>
      </p:sp>
    </p:spTree>
    <p:extLst>
      <p:ext uri="{BB962C8B-B14F-4D97-AF65-F5344CB8AC3E}">
        <p14:creationId xmlns:p14="http://schemas.microsoft.com/office/powerpoint/2010/main" val="974714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595816" y="420176"/>
            <a:ext cx="8019535" cy="6008504"/>
          </a:xfrm>
          <a:prstGeom prst="rect">
            <a:avLst/>
          </a:prstGeom>
          <a:noFill/>
        </p:spPr>
        <p:txBody>
          <a:bodyPr wrap="square" rtlCol="0">
            <a:spAutoFit/>
          </a:bodyPr>
          <a:lstStyle/>
          <a:p>
            <a:pPr>
              <a:lnSpc>
                <a:spcPct val="107000"/>
              </a:lnSpc>
              <a:spcAft>
                <a:spcPts val="800"/>
              </a:spcAft>
            </a:pPr>
            <a:r>
              <a:rPr lang="en-US" sz="48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Date Allotment : -</a:t>
            </a:r>
            <a:endParaRPr lang="en-US" sz="48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Symbol" panose="05050102010706020507" pitchFamily="18" charset="2"/>
              <a:buBlip>
                <a:blip r:embed="rId2"/>
              </a:buBlip>
            </a:pPr>
            <a:r>
              <a:rPr lang="en-IN" sz="1600" dirty="0">
                <a:latin typeface="Arial" panose="020B0604020202020204" pitchFamily="34" charset="0"/>
              </a:rPr>
              <a:t>Define a function </a:t>
            </a:r>
            <a:r>
              <a:rPr lang="en-IN" sz="1600" dirty="0" err="1">
                <a:latin typeface="Arial" panose="020B0604020202020204" pitchFamily="34" charset="0"/>
              </a:rPr>
              <a:t>dateofvac</a:t>
            </a:r>
            <a:r>
              <a:rPr lang="en-IN" sz="1600" dirty="0">
                <a:latin typeface="Arial" panose="020B0604020202020204" pitchFamily="34" charset="0"/>
              </a:rPr>
              <a:t>() with name of the patients and phone number(</a:t>
            </a:r>
            <a:r>
              <a:rPr lang="en-IN" sz="1600" dirty="0" err="1">
                <a:latin typeface="Arial" panose="020B0604020202020204" pitchFamily="34" charset="0"/>
              </a:rPr>
              <a:t>phno</a:t>
            </a:r>
            <a:r>
              <a:rPr lang="en-IN" sz="1600" dirty="0">
                <a:latin typeface="Arial" panose="020B0604020202020204" pitchFamily="34" charset="0"/>
              </a:rPr>
              <a:t>) as parameters</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Initialise 3 variables (dd, mm, </a:t>
            </a:r>
            <a:r>
              <a:rPr lang="en-IN" sz="1600" dirty="0" err="1">
                <a:latin typeface="Arial" panose="020B0604020202020204" pitchFamily="34" charset="0"/>
              </a:rPr>
              <a:t>yyyy</a:t>
            </a:r>
            <a:r>
              <a:rPr lang="en-IN" sz="1600" dirty="0">
                <a:latin typeface="Arial" panose="020B0604020202020204" pitchFamily="34" charset="0"/>
              </a:rPr>
              <a:t>) to obtain the date(dd), month(mm), year(</a:t>
            </a:r>
            <a:r>
              <a:rPr lang="en-IN" sz="1600" dirty="0" err="1">
                <a:latin typeface="Arial" panose="020B0604020202020204" pitchFamily="34" charset="0"/>
              </a:rPr>
              <a:t>yyyy</a:t>
            </a:r>
            <a:r>
              <a:rPr lang="en-IN" sz="1600" dirty="0">
                <a:latin typeface="Arial" panose="020B0604020202020204" pitchFamily="34" charset="0"/>
              </a:rPr>
              <a:t>) of the 1</a:t>
            </a:r>
            <a:r>
              <a:rPr lang="en-IN" sz="1600" baseline="30000" dirty="0">
                <a:latin typeface="Arial" panose="020B0604020202020204" pitchFamily="34" charset="0"/>
              </a:rPr>
              <a:t>st</a:t>
            </a:r>
            <a:r>
              <a:rPr lang="en-IN" sz="1600" dirty="0">
                <a:latin typeface="Arial" panose="020B0604020202020204" pitchFamily="34" charset="0"/>
              </a:rPr>
              <a:t> Vaccination sitting date from the programmer.</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The date entered is printed collectively and further processed with several conditions.</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The months are categorised as months with 30 days, months with 31 days. February has a separate condition as it has 28 days and the following conditions are checked using “IF-ELIF” statement</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Further, there is a separate condition for the dates before and after 15 days in the case of months with 30 days and 16 days before and after 16 days in the case of 31 days.</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For the 12</a:t>
            </a:r>
            <a:r>
              <a:rPr lang="en-IN" sz="1600" baseline="30000" dirty="0">
                <a:latin typeface="Arial" panose="020B0604020202020204" pitchFamily="34" charset="0"/>
              </a:rPr>
              <a:t>th</a:t>
            </a:r>
            <a:r>
              <a:rPr lang="en-IN" sz="1600" dirty="0">
                <a:latin typeface="Arial" panose="020B0604020202020204" pitchFamily="34" charset="0"/>
              </a:rPr>
              <a:t> month December, when the date obtained is before 15</a:t>
            </a:r>
            <a:r>
              <a:rPr lang="en-IN" sz="1600" baseline="30000" dirty="0">
                <a:latin typeface="Arial" panose="020B0604020202020204" pitchFamily="34" charset="0"/>
              </a:rPr>
              <a:t>th</a:t>
            </a:r>
            <a:r>
              <a:rPr lang="en-IN" sz="1600" dirty="0">
                <a:latin typeface="Arial" panose="020B0604020202020204" pitchFamily="34" charset="0"/>
              </a:rPr>
              <a:t>, then the date is added by 15. Whereas when the date is after 15</a:t>
            </a:r>
            <a:r>
              <a:rPr lang="en-IN" sz="1600" baseline="30000" dirty="0">
                <a:latin typeface="Arial" panose="020B0604020202020204" pitchFamily="34" charset="0"/>
              </a:rPr>
              <a:t>th</a:t>
            </a:r>
            <a:r>
              <a:rPr lang="en-IN" sz="1600" dirty="0">
                <a:latin typeface="Arial" panose="020B0604020202020204" pitchFamily="34" charset="0"/>
              </a:rPr>
              <a:t> of the same month, the date is subtracted by 15 and year(</a:t>
            </a:r>
            <a:r>
              <a:rPr lang="en-IN" sz="1600" dirty="0" err="1">
                <a:latin typeface="Arial" panose="020B0604020202020204" pitchFamily="34" charset="0"/>
              </a:rPr>
              <a:t>yyyy</a:t>
            </a:r>
            <a:r>
              <a:rPr lang="en-IN" sz="1600" dirty="0">
                <a:latin typeface="Arial" panose="020B0604020202020204" pitchFamily="34" charset="0"/>
              </a:rPr>
              <a:t>) is added by 1.</a:t>
            </a:r>
            <a:endParaRPr lang="en-US" sz="1600" dirty="0"/>
          </a:p>
          <a:p>
            <a:pPr marL="342900" lvl="0" indent="-342900">
              <a:buFont typeface="Symbol" panose="05050102010706020507" pitchFamily="18" charset="2"/>
              <a:buBlip>
                <a:blip r:embed="rId2"/>
              </a:buBlip>
            </a:pPr>
            <a:r>
              <a:rPr lang="en-IN" sz="1600" dirty="0">
                <a:latin typeface="Arial" panose="020B0604020202020204" pitchFamily="34" charset="0"/>
              </a:rPr>
              <a:t>Similarly, for the 2</a:t>
            </a:r>
            <a:r>
              <a:rPr lang="en-IN" sz="1600" baseline="30000" dirty="0">
                <a:latin typeface="Arial" panose="020B0604020202020204" pitchFamily="34" charset="0"/>
              </a:rPr>
              <a:t>nd</a:t>
            </a:r>
            <a:r>
              <a:rPr lang="en-IN" sz="1600" dirty="0">
                <a:latin typeface="Arial" panose="020B0604020202020204" pitchFamily="34" charset="0"/>
              </a:rPr>
              <a:t> month February, when the date obtained is before 13</a:t>
            </a:r>
            <a:r>
              <a:rPr lang="en-IN" sz="1600" baseline="30000" dirty="0">
                <a:latin typeface="Arial" panose="020B0604020202020204" pitchFamily="34" charset="0"/>
              </a:rPr>
              <a:t>th</a:t>
            </a:r>
            <a:r>
              <a:rPr lang="en-IN" sz="1600" dirty="0">
                <a:latin typeface="Arial" panose="020B0604020202020204" pitchFamily="34" charset="0"/>
              </a:rPr>
              <a:t>, then the date is added by 15 and if the date is after 13</a:t>
            </a:r>
            <a:r>
              <a:rPr lang="en-IN" sz="1600" baseline="30000" dirty="0">
                <a:latin typeface="Arial" panose="020B0604020202020204" pitchFamily="34" charset="0"/>
              </a:rPr>
              <a:t>th</a:t>
            </a:r>
            <a:r>
              <a:rPr lang="en-IN" sz="1600" dirty="0">
                <a:latin typeface="Arial" panose="020B0604020202020204" pitchFamily="34" charset="0"/>
              </a:rPr>
              <a:t> then the date is subtracted by 13 and the month(mm) is added by one.</a:t>
            </a:r>
            <a:endParaRPr lang="en-US" sz="1600" dirty="0"/>
          </a:p>
          <a:p>
            <a:r>
              <a:rPr lang="en-IN" sz="1600" dirty="0">
                <a:latin typeface="Arial" panose="020B0604020202020204" pitchFamily="34" charset="0"/>
                <a:ea typeface="Calibri" panose="020F0502020204030204" pitchFamily="34" charset="0"/>
              </a:rPr>
              <a:t>Once when these conditions are checked, the 2</a:t>
            </a:r>
            <a:r>
              <a:rPr lang="en-IN" sz="1600" baseline="30000" dirty="0">
                <a:latin typeface="Arial" panose="020B0604020202020204" pitchFamily="34" charset="0"/>
                <a:ea typeface="Calibri" panose="020F0502020204030204" pitchFamily="34" charset="0"/>
              </a:rPr>
              <a:t>nd</a:t>
            </a:r>
            <a:r>
              <a:rPr lang="en-IN" sz="1600" dirty="0">
                <a:latin typeface="Arial" panose="020B0604020202020204" pitchFamily="34" charset="0"/>
                <a:ea typeface="Calibri" panose="020F0502020204030204" pitchFamily="34" charset="0"/>
              </a:rPr>
              <a:t> Vaccination sitting date is sent to the respective patients phone number</a:t>
            </a:r>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975411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TEAM’S WORK SPLIT UP</a:t>
            </a:r>
            <a:endParaRPr lang="en-US" sz="3200" dirty="0"/>
          </a:p>
        </p:txBody>
      </p:sp>
      <p:graphicFrame>
        <p:nvGraphicFramePr>
          <p:cNvPr id="4" name="Table 3"/>
          <p:cNvGraphicFramePr>
            <a:graphicFrameLocks noGrp="1"/>
          </p:cNvGraphicFramePr>
          <p:nvPr>
            <p:extLst>
              <p:ext uri="{D42A27DB-BD31-4B8C-83A1-F6EECF244321}">
                <p14:modId xmlns:p14="http://schemas.microsoft.com/office/powerpoint/2010/main" val="656065459"/>
              </p:ext>
            </p:extLst>
          </p:nvPr>
        </p:nvGraphicFramePr>
        <p:xfrm>
          <a:off x="3596247" y="1587272"/>
          <a:ext cx="8128000" cy="3909314"/>
        </p:xfrm>
        <a:graphic>
          <a:graphicData uri="http://schemas.openxmlformats.org/drawingml/2006/table">
            <a:tbl>
              <a:tblPr firstRow="1" bandRow="1">
                <a:tableStyleId>{5C22544A-7EE6-4342-B048-85BDC9FD1C3A}</a:tableStyleId>
              </a:tblPr>
              <a:tblGrid>
                <a:gridCol w="3124614">
                  <a:extLst>
                    <a:ext uri="{9D8B030D-6E8A-4147-A177-3AD203B41FA5}">
                      <a16:colId xmlns:a16="http://schemas.microsoft.com/office/drawing/2014/main" val="20000"/>
                    </a:ext>
                  </a:extLst>
                </a:gridCol>
                <a:gridCol w="5003386">
                  <a:extLst>
                    <a:ext uri="{9D8B030D-6E8A-4147-A177-3AD203B41FA5}">
                      <a16:colId xmlns:a16="http://schemas.microsoft.com/office/drawing/2014/main" val="20001"/>
                    </a:ext>
                  </a:extLst>
                </a:gridCol>
              </a:tblGrid>
              <a:tr h="370840">
                <a:tc>
                  <a:txBody>
                    <a:bodyPr/>
                    <a:lstStyle/>
                    <a:p>
                      <a:r>
                        <a:rPr lang="en-IN" sz="2400" b="1" dirty="0"/>
                        <a:t>STUDENT’S NAME</a:t>
                      </a:r>
                      <a:endParaRPr lang="en-US" sz="2400" b="1" dirty="0"/>
                    </a:p>
                  </a:txBody>
                  <a:tcPr/>
                </a:tc>
                <a:tc>
                  <a:txBody>
                    <a:bodyPr/>
                    <a:lstStyle/>
                    <a:p>
                      <a:r>
                        <a:rPr lang="en-IN" sz="2400" dirty="0"/>
                        <a:t>WORK SPLIT UP</a:t>
                      </a:r>
                      <a:endParaRPr lang="en-US" sz="2400" dirty="0"/>
                    </a:p>
                  </a:txBody>
                  <a:tcPr/>
                </a:tc>
                <a:extLst>
                  <a:ext uri="{0D108BD9-81ED-4DB2-BD59-A6C34878D82A}">
                    <a16:rowId xmlns:a16="http://schemas.microsoft.com/office/drawing/2014/main" val="1000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0" spc="0" dirty="0">
                          <a:solidFill>
                            <a:schemeClr val="accent6">
                              <a:lumMod val="50000"/>
                            </a:schemeClr>
                          </a:solidFill>
                          <a:latin typeface="Bahnschrift Light" pitchFamily="34" charset="0"/>
                        </a:rPr>
                        <a:t>1) SRI HARI M</a:t>
                      </a:r>
                    </a:p>
                    <a:p>
                      <a:endParaRPr lang="en-IN" sz="2000" b="0" spc="0" dirty="0">
                        <a:solidFill>
                          <a:schemeClr val="accent6">
                            <a:lumMod val="50000"/>
                          </a:schemeClr>
                        </a:solidFill>
                        <a:latin typeface="Bahnschrift Light" pitchFamily="34" charset="0"/>
                      </a:endParaRPr>
                    </a:p>
                  </a:txBody>
                  <a:tcPr/>
                </a:tc>
                <a:tc>
                  <a:txBody>
                    <a:bodyPr/>
                    <a:lstStyle/>
                    <a:p>
                      <a:pPr marL="0" marR="0" lvl="0" indent="0">
                        <a:lnSpc>
                          <a:spcPct val="107000"/>
                        </a:lnSpc>
                        <a:spcBef>
                          <a:spcPts val="0"/>
                        </a:spcBef>
                        <a:spcAft>
                          <a:spcPts val="0"/>
                        </a:spcAft>
                        <a:buFont typeface="Symbol" panose="05050102010706020507" pitchFamily="18" charset="2"/>
                        <a:buNone/>
                      </a:pPr>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Light" panose="020F0302020204030204" pitchFamily="34" charset="0"/>
                        </a:rPr>
                        <a:t> Patient</a:t>
                      </a:r>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 Details </a:t>
                      </a:r>
                      <a:endParaRPr lang="en-US" sz="1100" b="0" kern="1200" spc="0" dirty="0">
                        <a:solidFill>
                          <a:schemeClr val="dk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nSpc>
                          <a:spcPct val="107000"/>
                        </a:lnSpc>
                        <a:spcBef>
                          <a:spcPts val="0"/>
                        </a:spcBef>
                        <a:spcAft>
                          <a:spcPts val="0"/>
                        </a:spcAft>
                        <a:buFont typeface="Symbol" panose="05050102010706020507" pitchFamily="18" charset="2"/>
                        <a:buNone/>
                      </a:pPr>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 MS Excel Database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2000" b="0" spc="0" dirty="0">
                          <a:solidFill>
                            <a:schemeClr val="accent6">
                              <a:lumMod val="50000"/>
                            </a:schemeClr>
                          </a:solidFill>
                          <a:latin typeface="Bahnschrift Light" pitchFamily="34" charset="0"/>
                        </a:rPr>
                        <a:t>2)PRANAV KIRAN S</a:t>
                      </a:r>
                    </a:p>
                    <a:p>
                      <a:endParaRPr lang="en-US" sz="2000" b="0" spc="0" dirty="0"/>
                    </a:p>
                  </a:txBody>
                  <a:tcPr/>
                </a:tc>
                <a:tc>
                  <a:txBody>
                    <a:bodyPr/>
                    <a:lstStyle/>
                    <a:p>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Date Allotment</a:t>
                      </a:r>
                      <a:endParaRPr lang="en-US" dirty="0"/>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2000" b="0" spc="0" dirty="0">
                          <a:solidFill>
                            <a:schemeClr val="accent6">
                              <a:lumMod val="50000"/>
                            </a:schemeClr>
                          </a:solidFill>
                          <a:latin typeface="Bahnschrift Light" pitchFamily="34" charset="0"/>
                        </a:rPr>
                        <a:t>3)RATHAN ASWATH S</a:t>
                      </a:r>
                    </a:p>
                    <a:p>
                      <a:endParaRPr lang="en-US" sz="2000" b="0" spc="0" dirty="0"/>
                    </a:p>
                  </a:txBody>
                  <a:tcPr/>
                </a:tc>
                <a:tc>
                  <a:txBody>
                    <a:bodyPr/>
                    <a:lstStyle/>
                    <a:p>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Medical Issue</a:t>
                      </a:r>
                      <a:endParaRPr lang="en-US" dirty="0"/>
                    </a:p>
                  </a:txBody>
                  <a:tcPr/>
                </a:tc>
                <a:extLst>
                  <a:ext uri="{0D108BD9-81ED-4DB2-BD59-A6C34878D82A}">
                    <a16:rowId xmlns:a16="http://schemas.microsoft.com/office/drawing/2014/main" val="10003"/>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2000" b="0" spc="0" dirty="0">
                          <a:solidFill>
                            <a:schemeClr val="accent6">
                              <a:lumMod val="50000"/>
                            </a:schemeClr>
                          </a:solidFill>
                          <a:latin typeface="Bahnschrift Light" pitchFamily="34" charset="0"/>
                        </a:rPr>
                        <a:t>4) JISNU S </a:t>
                      </a:r>
                      <a:endParaRPr lang="en-US" sz="2000" b="0" spc="0" dirty="0"/>
                    </a:p>
                  </a:txBody>
                  <a:tcPr/>
                </a:tc>
                <a:tc>
                  <a:txBody>
                    <a:bodyPr/>
                    <a:lstStyle/>
                    <a:p>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Light" panose="020F0302020204030204" pitchFamily="34" charset="0"/>
                        </a:rPr>
                        <a:t>State Vaccine Availability</a:t>
                      </a:r>
                      <a:endParaRPr lang="en-US" dirty="0"/>
                    </a:p>
                  </a:txBody>
                  <a:tcPr/>
                </a:tc>
                <a:extLst>
                  <a:ext uri="{0D108BD9-81ED-4DB2-BD59-A6C34878D82A}">
                    <a16:rowId xmlns:a16="http://schemas.microsoft.com/office/drawing/2014/main" val="10004"/>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b="0" spc="0" dirty="0">
                          <a:solidFill>
                            <a:schemeClr val="accent6">
                              <a:lumMod val="50000"/>
                            </a:schemeClr>
                          </a:solidFill>
                          <a:latin typeface="Bahnschrift Light" pitchFamily="34" charset="0"/>
                        </a:rPr>
                        <a:t>5)VIBHAV KRISHNAN K S</a:t>
                      </a:r>
                    </a:p>
                    <a:p>
                      <a:endParaRPr lang="en-US" sz="2000" b="0" spc="0" dirty="0"/>
                    </a:p>
                  </a:txBody>
                  <a:tcPr/>
                </a:tc>
                <a:tc>
                  <a:txBody>
                    <a:bodyPr/>
                    <a:lstStyle/>
                    <a:p>
                      <a:pPr marL="0" marR="0" lvl="0" indent="0">
                        <a:lnSpc>
                          <a:spcPct val="107000"/>
                        </a:lnSpc>
                        <a:spcBef>
                          <a:spcPts val="0"/>
                        </a:spcBef>
                        <a:spcAft>
                          <a:spcPts val="0"/>
                        </a:spcAft>
                        <a:buFont typeface="Symbol" panose="05050102010706020507" pitchFamily="18" charset="2"/>
                        <a:buNone/>
                      </a:pPr>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Validation for inputs</a:t>
                      </a:r>
                    </a:p>
                    <a:p>
                      <a:pPr marL="0" marR="0" lvl="0" indent="0">
                        <a:lnSpc>
                          <a:spcPct val="107000"/>
                        </a:lnSpc>
                        <a:spcBef>
                          <a:spcPts val="0"/>
                        </a:spcBef>
                        <a:spcAft>
                          <a:spcPts val="0"/>
                        </a:spcAft>
                        <a:buFont typeface="Symbol" panose="05050102010706020507" pitchFamily="18" charset="2"/>
                        <a:buNone/>
                      </a:pPr>
                      <a:r>
                        <a:rPr lang="en-US" sz="1800" b="1" kern="1200" spc="-60" dirty="0">
                          <a:solidFill>
                            <a:srgbClr val="767171"/>
                          </a:solidFill>
                          <a:effectLst/>
                          <a:latin typeface="Bahnschrift SemiCondensed" panose="020B0502040204020203" pitchFamily="34" charset="0"/>
                          <a:ea typeface="Times New Roman" panose="02020603050405020304" pitchFamily="18" charset="0"/>
                          <a:cs typeface="Calibri" panose="020F0502020204030204" pitchFamily="34" charset="0"/>
                        </a:rPr>
                        <a:t>Age Wise Dosage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SCREENSHOTS ( OUTPUT)</a:t>
            </a:r>
            <a:endParaRPr lang="en-US" sz="3200" dirty="0"/>
          </a:p>
        </p:txBody>
      </p:sp>
      <p:pic>
        <p:nvPicPr>
          <p:cNvPr id="1026" name="Picture 2" descr="C:\Users\MINE\Downloads\Screenshot (768).png"/>
          <p:cNvPicPr>
            <a:picLocks noChangeAspect="1" noChangeArrowheads="1"/>
          </p:cNvPicPr>
          <p:nvPr/>
        </p:nvPicPr>
        <p:blipFill>
          <a:blip r:embed="rId2"/>
          <a:srcRect r="3768"/>
          <a:stretch>
            <a:fillRect/>
          </a:stretch>
        </p:blipFill>
        <p:spPr bwMode="auto">
          <a:xfrm>
            <a:off x="3667594" y="275603"/>
            <a:ext cx="8039724" cy="3647005"/>
          </a:xfrm>
          <a:prstGeom prst="rect">
            <a:avLst/>
          </a:prstGeom>
          <a:noFill/>
        </p:spPr>
      </p:pic>
      <p:pic>
        <p:nvPicPr>
          <p:cNvPr id="1027" name="Picture 3" descr="C:\Users\MINE\Downloads\Screenshot (769).png"/>
          <p:cNvPicPr>
            <a:picLocks noChangeAspect="1" noChangeArrowheads="1"/>
          </p:cNvPicPr>
          <p:nvPr/>
        </p:nvPicPr>
        <p:blipFill>
          <a:blip r:embed="rId3"/>
          <a:srcRect r="19944"/>
          <a:stretch>
            <a:fillRect/>
          </a:stretch>
        </p:blipFill>
        <p:spPr bwMode="auto">
          <a:xfrm>
            <a:off x="3490080" y="4167994"/>
            <a:ext cx="8277198" cy="1647825"/>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SCREENSHOTS ( OUTPUT)</a:t>
            </a:r>
            <a:endParaRPr lang="en-US" sz="3200" dirty="0"/>
          </a:p>
        </p:txBody>
      </p:sp>
      <p:pic>
        <p:nvPicPr>
          <p:cNvPr id="2050" name="Picture 2" descr="C:\Users\MINE\Downloads\Screenshot (765).png"/>
          <p:cNvPicPr>
            <a:picLocks noChangeAspect="1" noChangeArrowheads="1"/>
          </p:cNvPicPr>
          <p:nvPr/>
        </p:nvPicPr>
        <p:blipFill>
          <a:blip r:embed="rId2"/>
          <a:srcRect/>
          <a:stretch>
            <a:fillRect/>
          </a:stretch>
        </p:blipFill>
        <p:spPr bwMode="auto">
          <a:xfrm>
            <a:off x="3550926" y="2278505"/>
            <a:ext cx="8187036" cy="3837482"/>
          </a:xfrm>
          <a:prstGeom prst="rect">
            <a:avLst/>
          </a:prstGeom>
          <a:noFill/>
        </p:spPr>
      </p:pic>
      <p:pic>
        <p:nvPicPr>
          <p:cNvPr id="5" name="Picture 2" descr="C:\Users\MINE\Downloads\Screenshot (770).png"/>
          <p:cNvPicPr>
            <a:picLocks noChangeAspect="1" noChangeArrowheads="1"/>
          </p:cNvPicPr>
          <p:nvPr/>
        </p:nvPicPr>
        <p:blipFill>
          <a:blip r:embed="rId3"/>
          <a:srcRect/>
          <a:stretch>
            <a:fillRect/>
          </a:stretch>
        </p:blipFill>
        <p:spPr bwMode="auto">
          <a:xfrm>
            <a:off x="3642610" y="579178"/>
            <a:ext cx="7944787" cy="1600200"/>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SCREENSHOTS ( OUTPUT)</a:t>
            </a:r>
            <a:endParaRPr lang="en-US" sz="3200" dirty="0"/>
          </a:p>
        </p:txBody>
      </p:sp>
      <p:pic>
        <p:nvPicPr>
          <p:cNvPr id="3075" name="Picture 3" descr="C:\Users\MINE\Downloads\Screenshot (771).png"/>
          <p:cNvPicPr>
            <a:picLocks noChangeAspect="1" noChangeArrowheads="1"/>
          </p:cNvPicPr>
          <p:nvPr/>
        </p:nvPicPr>
        <p:blipFill>
          <a:blip r:embed="rId2"/>
          <a:srcRect r="29612"/>
          <a:stretch>
            <a:fillRect/>
          </a:stretch>
        </p:blipFill>
        <p:spPr bwMode="auto">
          <a:xfrm>
            <a:off x="3897444" y="738111"/>
            <a:ext cx="7989758" cy="3181902"/>
          </a:xfrm>
          <a:prstGeom prst="rect">
            <a:avLst/>
          </a:prstGeom>
          <a:noFill/>
        </p:spPr>
      </p:pic>
      <p:pic>
        <p:nvPicPr>
          <p:cNvPr id="3076" name="Picture 4" descr="C:\Users\MINE\Downloads\Screenshot (772).png"/>
          <p:cNvPicPr>
            <a:picLocks noChangeAspect="1" noChangeArrowheads="1"/>
          </p:cNvPicPr>
          <p:nvPr/>
        </p:nvPicPr>
        <p:blipFill>
          <a:blip r:embed="rId3"/>
          <a:srcRect r="24399"/>
          <a:stretch>
            <a:fillRect/>
          </a:stretch>
        </p:blipFill>
        <p:spPr bwMode="auto">
          <a:xfrm>
            <a:off x="3548243" y="4456710"/>
            <a:ext cx="8069133" cy="1554345"/>
          </a:xfrm>
          <a:prstGeom prst="rect">
            <a:avLst/>
          </a:prstGeom>
          <a:noFill/>
          <a:ln>
            <a:solidFill>
              <a:schemeClr val="bg2">
                <a:lumMod val="50000"/>
              </a:schemeClr>
            </a:solid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SCREENSHOTS ( OUTPUT)</a:t>
            </a:r>
            <a:endParaRPr lang="en-US" sz="3200" dirty="0"/>
          </a:p>
        </p:txBody>
      </p:sp>
      <p:pic>
        <p:nvPicPr>
          <p:cNvPr id="4100" name="Picture 4" descr="C:\Users\MINE\Downloads\Screenshot (767).png"/>
          <p:cNvPicPr>
            <a:picLocks noChangeAspect="1" noChangeArrowheads="1"/>
          </p:cNvPicPr>
          <p:nvPr/>
        </p:nvPicPr>
        <p:blipFill>
          <a:blip r:embed="rId2"/>
          <a:srcRect r="53537" b="7156"/>
          <a:stretch>
            <a:fillRect/>
          </a:stretch>
        </p:blipFill>
        <p:spPr bwMode="auto">
          <a:xfrm>
            <a:off x="7641888" y="0"/>
            <a:ext cx="3151031" cy="6756321"/>
          </a:xfrm>
          <a:prstGeom prst="rect">
            <a:avLst/>
          </a:prstGeom>
          <a:noFill/>
        </p:spPr>
      </p:pic>
      <p:pic>
        <p:nvPicPr>
          <p:cNvPr id="4101" name="Picture 5" descr="C:\Users\MINE\Downloads\Screenshot (766).png"/>
          <p:cNvPicPr>
            <a:picLocks noChangeAspect="1" noChangeArrowheads="1"/>
          </p:cNvPicPr>
          <p:nvPr/>
        </p:nvPicPr>
        <p:blipFill>
          <a:blip r:embed="rId3"/>
          <a:srcRect r="53106" b="6388"/>
          <a:stretch>
            <a:fillRect/>
          </a:stretch>
        </p:blipFill>
        <p:spPr bwMode="auto">
          <a:xfrm>
            <a:off x="3895074" y="36851"/>
            <a:ext cx="3180282" cy="6821149"/>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CDA4B-87D0-4FE2-A8F4-C2D8801348E9}"/>
              </a:ext>
            </a:extLst>
          </p:cNvPr>
          <p:cNvSpPr>
            <a:spLocks noGrp="1"/>
          </p:cNvSpPr>
          <p:nvPr>
            <p:ph type="title"/>
          </p:nvPr>
        </p:nvSpPr>
        <p:spPr>
          <a:xfrm>
            <a:off x="252919" y="1123837"/>
            <a:ext cx="2947482" cy="4601183"/>
          </a:xfrm>
        </p:spPr>
        <p:txBody>
          <a:bodyPr>
            <a:normAutofit/>
          </a:bodyPr>
          <a:lstStyle/>
          <a:p>
            <a:r>
              <a:rPr lang="en-US" dirty="0">
                <a:latin typeface="Bahnschrift Light" pitchFamily="34" charset="0"/>
              </a:rPr>
              <a:t>PROBLEM STATEMENT</a:t>
            </a:r>
          </a:p>
        </p:txBody>
      </p:sp>
      <p:sp>
        <p:nvSpPr>
          <p:cNvPr id="4" name="Content Placeholder 3"/>
          <p:cNvSpPr>
            <a:spLocks noGrp="1"/>
          </p:cNvSpPr>
          <p:nvPr>
            <p:ph idx="1"/>
          </p:nvPr>
        </p:nvSpPr>
        <p:spPr/>
        <p:txBody>
          <a:bodyPr/>
          <a:lstStyle/>
          <a:p>
            <a:pPr>
              <a:buFont typeface="Wingdings" panose="05000000000000000000" pitchFamily="2" charset="2"/>
              <a:buChar char="v"/>
            </a:pPr>
            <a:r>
              <a:rPr lang="en-US" dirty="0">
                <a:latin typeface="Bahnschrift Light" pitchFamily="34" charset="0"/>
              </a:rPr>
              <a:t>   To develop a routine to input the patient details along with     medical issues(if any) and check for the vaccine availability in that particular state where patient resides only in INDIA and decide the dosage of vaccine for the patient based on their age and also to allot date for the first and second vaccination based on the patient’s availability.</a:t>
            </a:r>
          </a:p>
          <a:p>
            <a:pPr>
              <a:buFont typeface="Wingdings" panose="05000000000000000000" pitchFamily="2" charset="2"/>
              <a:buChar char="v"/>
            </a:pPr>
            <a:r>
              <a:rPr lang="en-US" dirty="0">
                <a:latin typeface="Bahnschrift Light" pitchFamily="34" charset="0"/>
              </a:rPr>
              <a:t>   Patient details include Name, Age, Gender, State, Phone number, Patient Type(if any).</a:t>
            </a:r>
          </a:p>
          <a:p>
            <a:pPr algn="ctr">
              <a:buNone/>
            </a:pPr>
            <a:r>
              <a:rPr lang="en-IN" dirty="0">
                <a:latin typeface="Bahnschrift Light" pitchFamily="34" charset="0"/>
              </a:rPr>
              <a:t>This one is very useful in the current pandemic time to store data for the patients who gets vaccinated.</a:t>
            </a:r>
            <a:endParaRPr lang="en-US" dirty="0">
              <a:latin typeface="Bahnschrift Light" pitchFamily="34" charset="0"/>
            </a:endParaRPr>
          </a:p>
        </p:txBody>
      </p:sp>
    </p:spTree>
    <p:extLst>
      <p:ext uri="{BB962C8B-B14F-4D97-AF65-F5344CB8AC3E}">
        <p14:creationId xmlns:p14="http://schemas.microsoft.com/office/powerpoint/2010/main" val="4034271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SCREENSHOTS ( OUTPUT)</a:t>
            </a:r>
            <a:endParaRPr lang="en-US" sz="3200" dirty="0"/>
          </a:p>
        </p:txBody>
      </p:sp>
      <p:pic>
        <p:nvPicPr>
          <p:cNvPr id="5122" name="Picture 2" descr="C:\Users\MINE\Downloads\Screenshot (773).png"/>
          <p:cNvPicPr>
            <a:picLocks noChangeAspect="1" noChangeArrowheads="1"/>
          </p:cNvPicPr>
          <p:nvPr/>
        </p:nvPicPr>
        <p:blipFill>
          <a:blip r:embed="rId2"/>
          <a:srcRect r="34841"/>
          <a:stretch>
            <a:fillRect/>
          </a:stretch>
        </p:blipFill>
        <p:spPr bwMode="auto">
          <a:xfrm>
            <a:off x="3529064" y="277502"/>
            <a:ext cx="8148274" cy="1086604"/>
          </a:xfrm>
          <a:prstGeom prst="rect">
            <a:avLst/>
          </a:prstGeom>
          <a:noFill/>
          <a:ln>
            <a:solidFill>
              <a:schemeClr val="tx1"/>
            </a:solidFill>
          </a:ln>
        </p:spPr>
      </p:pic>
      <p:pic>
        <p:nvPicPr>
          <p:cNvPr id="5123" name="Picture 3" descr="C:\Users\MINE\Downloads\Screenshot (774).png"/>
          <p:cNvPicPr>
            <a:picLocks noChangeAspect="1" noChangeArrowheads="1"/>
          </p:cNvPicPr>
          <p:nvPr/>
        </p:nvPicPr>
        <p:blipFill>
          <a:blip r:embed="rId3"/>
          <a:srcRect r="8718"/>
          <a:stretch>
            <a:fillRect/>
          </a:stretch>
        </p:blipFill>
        <p:spPr bwMode="auto">
          <a:xfrm>
            <a:off x="3518839" y="1469139"/>
            <a:ext cx="8158499" cy="3448050"/>
          </a:xfrm>
          <a:prstGeom prst="rect">
            <a:avLst/>
          </a:prstGeom>
          <a:noFill/>
          <a:ln>
            <a:solidFill>
              <a:schemeClr val="tx1"/>
            </a:solidFill>
          </a:ln>
        </p:spPr>
      </p:pic>
      <p:pic>
        <p:nvPicPr>
          <p:cNvPr id="5124" name="Picture 4" descr="C:\Users\MINE\Downloads\Screenshot (775).png"/>
          <p:cNvPicPr>
            <a:picLocks noChangeAspect="1" noChangeArrowheads="1"/>
          </p:cNvPicPr>
          <p:nvPr/>
        </p:nvPicPr>
        <p:blipFill>
          <a:blip r:embed="rId4"/>
          <a:srcRect r="19051"/>
          <a:stretch>
            <a:fillRect/>
          </a:stretch>
        </p:blipFill>
        <p:spPr bwMode="auto">
          <a:xfrm>
            <a:off x="3497600" y="5066674"/>
            <a:ext cx="8179737" cy="1484677"/>
          </a:xfrm>
          <a:prstGeom prst="rect">
            <a:avLst/>
          </a:prstGeom>
          <a:noFill/>
          <a:ln>
            <a:solidFill>
              <a:schemeClr val="tx1">
                <a:lumMod val="95000"/>
                <a:lumOff val="5000"/>
              </a:schemeClr>
            </a:soli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t>CONCLUSION</a:t>
            </a:r>
            <a:endParaRPr lang="en-US" sz="3200" dirty="0"/>
          </a:p>
        </p:txBody>
      </p:sp>
      <p:sp>
        <p:nvSpPr>
          <p:cNvPr id="3" name="Content Placeholder 2"/>
          <p:cNvSpPr>
            <a:spLocks noGrp="1"/>
          </p:cNvSpPr>
          <p:nvPr>
            <p:ph idx="1"/>
          </p:nvPr>
        </p:nvSpPr>
        <p:spPr/>
        <p:txBody>
          <a:bodyPr/>
          <a:lstStyle/>
          <a:p>
            <a:r>
              <a:rPr lang="en-US" dirty="0">
                <a:latin typeface="Bahnschrift Light" pitchFamily="34" charset="0"/>
              </a:rPr>
              <a:t>This program is  to check for the vaccine availability and decide the dosage of vaccine and allotment of date for vaccination executed properly for valid inputs.</a:t>
            </a:r>
          </a:p>
          <a:p>
            <a:r>
              <a:rPr lang="en-US" dirty="0">
                <a:latin typeface="Bahnschrift Light" pitchFamily="34" charset="0"/>
              </a:rPr>
              <a:t>Further this program can be considered as a model and developed with additional features (mentioned in future work) to make it feasible and usable for the COVID-19 vaccination.</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t>FUTURE WORKS</a:t>
            </a:r>
            <a:endParaRPr lang="en-US" sz="2800" dirty="0"/>
          </a:p>
        </p:txBody>
      </p:sp>
      <p:sp>
        <p:nvSpPr>
          <p:cNvPr id="3" name="Content Placeholder 2"/>
          <p:cNvSpPr>
            <a:spLocks noGrp="1"/>
          </p:cNvSpPr>
          <p:nvPr>
            <p:ph idx="1"/>
          </p:nvPr>
        </p:nvSpPr>
        <p:spPr/>
        <p:txBody>
          <a:bodyPr>
            <a:normAutofit/>
          </a:bodyPr>
          <a:lstStyle/>
          <a:p>
            <a:r>
              <a:rPr lang="en-US" dirty="0">
                <a:latin typeface="Bahnschrift Light" pitchFamily="34" charset="0"/>
              </a:rPr>
              <a:t>Addition of Aadhar verification as a basic criteria to identify the user’s nationality .</a:t>
            </a:r>
          </a:p>
          <a:p>
            <a:r>
              <a:rPr lang="en-US" dirty="0">
                <a:latin typeface="Bahnschrift Light" pitchFamily="34" charset="0"/>
              </a:rPr>
              <a:t>The person can be checked whether he/she is already vaccinated or not based on their Aadhar number.</a:t>
            </a:r>
          </a:p>
          <a:p>
            <a:r>
              <a:rPr lang="en-US" dirty="0">
                <a:latin typeface="Bahnschrift Light" pitchFamily="34" charset="0"/>
              </a:rPr>
              <a:t> Based on the feasibility, availability of vaccines in each district of each state can be made available.</a:t>
            </a:r>
          </a:p>
          <a:p>
            <a:r>
              <a:rPr lang="en-US" dirty="0">
                <a:latin typeface="Bahnschrift Light" pitchFamily="34" charset="0"/>
              </a:rPr>
              <a:t> Further, a restriction like each day at a particular state only a particular number of vaccinations may be done and date for vaccination can be allotted based on this.</a:t>
            </a:r>
          </a:p>
          <a:p>
            <a:r>
              <a:rPr lang="en-US" dirty="0">
                <a:latin typeface="Bahnschrift Light" pitchFamily="34" charset="0"/>
              </a:rPr>
              <a:t> Further a menu to select state, age, date and medical issues can be developed in order for the ease of the user.</a:t>
            </a:r>
          </a:p>
          <a:p>
            <a:r>
              <a:rPr lang="en-US" dirty="0">
                <a:latin typeface="Bahnschrift Light" pitchFamily="34" charset="0"/>
              </a:rPr>
              <a:t>Colorful and more interactive front end with pop ups can be developed to enrich the user experience.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IN" sz="3200" dirty="0">
                <a:latin typeface="Bahnschrift Light" pitchFamily="34" charset="0"/>
              </a:rPr>
              <a:t>REFERENCE</a:t>
            </a:r>
            <a:endParaRPr lang="en-US" sz="3200" dirty="0">
              <a:latin typeface="Bahnschrift Light" pitchFamily="34" charset="0"/>
            </a:endParaRPr>
          </a:p>
        </p:txBody>
      </p:sp>
      <p:sp>
        <p:nvSpPr>
          <p:cNvPr id="3" name="Content Placeholder 2"/>
          <p:cNvSpPr>
            <a:spLocks noGrp="1"/>
          </p:cNvSpPr>
          <p:nvPr>
            <p:ph idx="1"/>
          </p:nvPr>
        </p:nvSpPr>
        <p:spPr/>
        <p:txBody>
          <a:bodyPr vert="horz" anchor="t"/>
          <a:lstStyle/>
          <a:p>
            <a:r>
              <a:rPr lang="en-US" dirty="0"/>
              <a:t>geeksforgeeks.org</a:t>
            </a:r>
          </a:p>
          <a:p>
            <a:r>
              <a:rPr lang="en-US" dirty="0"/>
              <a:t> programiz.com</a:t>
            </a:r>
          </a:p>
          <a:p>
            <a:r>
              <a:rPr lang="en-US" dirty="0"/>
              <a:t> realpython.com</a:t>
            </a:r>
          </a:p>
          <a:p>
            <a:r>
              <a:rPr lang="en-US" dirty="0"/>
              <a:t> Problem Solving And Python Programming [ Reema </a:t>
            </a:r>
            <a:r>
              <a:rPr lang="en-US" dirty="0" err="1"/>
              <a:t>Thareja</a:t>
            </a:r>
            <a:r>
              <a:rPr lang="en-US" dirty="0"/>
              <a:t>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E02A32A9-E857-46CE-8AA3-D318B7D6463D}"/>
              </a:ext>
              <a:ext uri="{C183D7F6-B498-43B3-948B-1728B52AA6E4}">
                <adec:decorative xmlns:adec="http://schemas.microsoft.com/office/drawing/2017/decorative" val="1"/>
              </a:ext>
            </a:extLst>
          </p:cNvPr>
          <p:cNvPicPr>
            <a:picLocks noChangeAspect="1"/>
          </p:cNvPicPr>
          <p:nvPr/>
        </p:nvPicPr>
        <p:blipFill rotWithShape="1">
          <a:blip r:embed="rId2"/>
          <a:srcRect t="2926" r="9092" b="20447"/>
          <a:stretch/>
        </p:blipFill>
        <p:spPr>
          <a:xfrm>
            <a:off x="-1" y="-1"/>
            <a:ext cx="12188932" cy="6858000"/>
          </a:xfrm>
          <a:prstGeom prst="rect">
            <a:avLst/>
          </a:prstGeom>
        </p:spPr>
      </p:pic>
      <p:sp>
        <p:nvSpPr>
          <p:cNvPr id="21" name="Rectangle 20">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BAEEE6-69AA-4811-8D2B-F84F74D46B57}"/>
              </a:ext>
            </a:extLst>
          </p:cNvPr>
          <p:cNvSpPr>
            <a:spLocks noGrp="1"/>
          </p:cNvSpPr>
          <p:nvPr>
            <p:ph type="ctrTitle"/>
          </p:nvPr>
        </p:nvSpPr>
        <p:spPr>
          <a:xfrm>
            <a:off x="494921" y="1471443"/>
            <a:ext cx="3895400" cy="3255264"/>
          </a:xfrm>
        </p:spPr>
        <p:txBody>
          <a:bodyPr>
            <a:normAutofit/>
          </a:bodyPr>
          <a:lstStyle/>
          <a:p>
            <a:r>
              <a:rPr lang="en-US" sz="8800" dirty="0">
                <a:latin typeface="Bahnschrift Light" pitchFamily="34" charset="0"/>
              </a:rPr>
              <a:t>THANK YOU !</a:t>
            </a:r>
          </a:p>
        </p:txBody>
      </p:sp>
    </p:spTree>
    <p:extLst>
      <p:ext uri="{BB962C8B-B14F-4D97-AF65-F5344CB8AC3E}">
        <p14:creationId xmlns:p14="http://schemas.microsoft.com/office/powerpoint/2010/main" val="16786020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IN" dirty="0">
                <a:latin typeface="Bahnschrift Light" pitchFamily="34" charset="0"/>
              </a:rPr>
              <a:t>SCOPE</a:t>
            </a:r>
            <a:endParaRPr lang="en-US" dirty="0">
              <a:latin typeface="Bahnschrift Light" pitchFamily="34" charset="0"/>
            </a:endParaRPr>
          </a:p>
        </p:txBody>
      </p:sp>
      <p:sp>
        <p:nvSpPr>
          <p:cNvPr id="4" name="TextBox 3">
            <a:extLst>
              <a:ext uri="{FF2B5EF4-FFF2-40B4-BE49-F238E27FC236}">
                <a16:creationId xmlns:a16="http://schemas.microsoft.com/office/drawing/2014/main" id="{D65649E4-004F-4378-A492-F106F13BC526}"/>
              </a:ext>
            </a:extLst>
          </p:cNvPr>
          <p:cNvSpPr txBox="1"/>
          <p:nvPr/>
        </p:nvSpPr>
        <p:spPr>
          <a:xfrm>
            <a:off x="4386649" y="2274838"/>
            <a:ext cx="6388443" cy="2308324"/>
          </a:xfrm>
          <a:prstGeom prst="rect">
            <a:avLst/>
          </a:prstGeom>
          <a:noFill/>
        </p:spPr>
        <p:txBody>
          <a:bodyPr wrap="square" rtlCol="0">
            <a:spAutoFit/>
          </a:bodyPr>
          <a:lstStyle/>
          <a:p>
            <a:pPr marL="685800" indent="-685800">
              <a:buFont typeface="Wingdings" panose="05000000000000000000" pitchFamily="2" charset="2"/>
              <a:buChar char="v"/>
            </a:pPr>
            <a:r>
              <a:rPr lang="en-US" sz="4800" dirty="0">
                <a:solidFill>
                  <a:srgbClr val="00B0F0"/>
                </a:solidFill>
                <a:latin typeface="Agency FB" panose="020B0503020202020204" pitchFamily="34" charset="0"/>
              </a:rPr>
              <a:t>CONTROL STRUCTURES</a:t>
            </a:r>
          </a:p>
          <a:p>
            <a:pPr marL="685800" indent="-685800">
              <a:buFont typeface="Wingdings" panose="05000000000000000000" pitchFamily="2" charset="2"/>
              <a:buChar char="v"/>
            </a:pPr>
            <a:r>
              <a:rPr lang="en-US" sz="4800" dirty="0">
                <a:solidFill>
                  <a:srgbClr val="00B0F0"/>
                </a:solidFill>
                <a:latin typeface="Agency FB" panose="020B0503020202020204" pitchFamily="34" charset="0"/>
              </a:rPr>
              <a:t>LOOPING CONSTRUCTS</a:t>
            </a:r>
          </a:p>
          <a:p>
            <a:pPr marL="685800" indent="-685800">
              <a:buFont typeface="Wingdings" panose="05000000000000000000" pitchFamily="2" charset="2"/>
              <a:buChar char="v"/>
            </a:pPr>
            <a:r>
              <a:rPr lang="en-US" sz="4800" dirty="0">
                <a:solidFill>
                  <a:srgbClr val="00B0F0"/>
                </a:solidFill>
                <a:latin typeface="Agency FB" panose="020B0503020202020204" pitchFamily="34" charset="0"/>
              </a:rPr>
              <a:t>CSV FILE HANDLING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Bahnschrift Light" pitchFamily="34" charset="0"/>
              </a:rPr>
              <a:t>PROPOSED METHODOLOGY</a:t>
            </a:r>
            <a:endParaRPr lang="en-US" sz="3200" dirty="0">
              <a:latin typeface="Bahnschrift Light" pitchFamily="34" charset="0"/>
            </a:endParaRPr>
          </a:p>
        </p:txBody>
      </p:sp>
      <p:grpSp>
        <p:nvGrpSpPr>
          <p:cNvPr id="4" name="Group 3">
            <a:extLst>
              <a:ext uri="{FF2B5EF4-FFF2-40B4-BE49-F238E27FC236}">
                <a16:creationId xmlns:a16="http://schemas.microsoft.com/office/drawing/2014/main" id="{5CC7265A-297F-4AB6-814F-C603517A81D2}"/>
              </a:ext>
            </a:extLst>
          </p:cNvPr>
          <p:cNvGrpSpPr/>
          <p:nvPr/>
        </p:nvGrpSpPr>
        <p:grpSpPr>
          <a:xfrm>
            <a:off x="4275438" y="2131540"/>
            <a:ext cx="6975096" cy="2594919"/>
            <a:chOff x="0" y="-49863"/>
            <a:chExt cx="6287911" cy="2153124"/>
          </a:xfrm>
        </p:grpSpPr>
        <p:grpSp>
          <p:nvGrpSpPr>
            <p:cNvPr id="5" name="Group 4">
              <a:extLst>
                <a:ext uri="{FF2B5EF4-FFF2-40B4-BE49-F238E27FC236}">
                  <a16:creationId xmlns:a16="http://schemas.microsoft.com/office/drawing/2014/main" id="{7C56A410-BB7C-460A-811D-FD2CF390B032}"/>
                </a:ext>
              </a:extLst>
            </p:cNvPr>
            <p:cNvGrpSpPr/>
            <p:nvPr/>
          </p:nvGrpSpPr>
          <p:grpSpPr>
            <a:xfrm>
              <a:off x="1730115" y="-49863"/>
              <a:ext cx="2484168" cy="476049"/>
              <a:chOff x="-232035" y="-49863"/>
              <a:chExt cx="2484168" cy="476049"/>
            </a:xfrm>
          </p:grpSpPr>
          <p:sp>
            <p:nvSpPr>
              <p:cNvPr id="31" name="Rectangle: Rounded Corners 30">
                <a:extLst>
                  <a:ext uri="{FF2B5EF4-FFF2-40B4-BE49-F238E27FC236}">
                    <a16:creationId xmlns:a16="http://schemas.microsoft.com/office/drawing/2014/main" id="{6C7CE33D-9C79-4C07-BD85-600F3D820BF9}"/>
                  </a:ext>
                </a:extLst>
              </p:cNvPr>
              <p:cNvSpPr/>
              <p:nvPr/>
            </p:nvSpPr>
            <p:spPr>
              <a:xfrm>
                <a:off x="-232035" y="-49863"/>
                <a:ext cx="2484168" cy="476049"/>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2" name="Text Box 2">
                <a:extLst>
                  <a:ext uri="{FF2B5EF4-FFF2-40B4-BE49-F238E27FC236}">
                    <a16:creationId xmlns:a16="http://schemas.microsoft.com/office/drawing/2014/main" id="{C9E7F3F7-2763-47DD-AAFE-15904ADB5A37}"/>
                  </a:ext>
                </a:extLst>
              </p:cNvPr>
              <p:cNvSpPr txBox="1">
                <a:spLocks noChangeArrowheads="1"/>
              </p:cNvSpPr>
              <p:nvPr/>
            </p:nvSpPr>
            <p:spPr bwMode="auto">
              <a:xfrm>
                <a:off x="-73419" y="19049"/>
                <a:ext cx="2190044"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COVID 19 VACCINATION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6" name="Group 5">
              <a:extLst>
                <a:ext uri="{FF2B5EF4-FFF2-40B4-BE49-F238E27FC236}">
                  <a16:creationId xmlns:a16="http://schemas.microsoft.com/office/drawing/2014/main" id="{A25A717E-2C35-4813-9988-2B05A6D57B1A}"/>
                </a:ext>
              </a:extLst>
            </p:cNvPr>
            <p:cNvGrpSpPr/>
            <p:nvPr/>
          </p:nvGrpSpPr>
          <p:grpSpPr>
            <a:xfrm>
              <a:off x="0" y="1415636"/>
              <a:ext cx="6287911" cy="687625"/>
              <a:chOff x="0" y="-3589"/>
              <a:chExt cx="6287911" cy="687625"/>
            </a:xfrm>
          </p:grpSpPr>
          <p:grpSp>
            <p:nvGrpSpPr>
              <p:cNvPr id="13" name="Group 12">
                <a:extLst>
                  <a:ext uri="{FF2B5EF4-FFF2-40B4-BE49-F238E27FC236}">
                    <a16:creationId xmlns:a16="http://schemas.microsoft.com/office/drawing/2014/main" id="{0D650167-A1EC-4BCF-B69E-D7709B11EDAA}"/>
                  </a:ext>
                </a:extLst>
              </p:cNvPr>
              <p:cNvGrpSpPr/>
              <p:nvPr/>
            </p:nvGrpSpPr>
            <p:grpSpPr>
              <a:xfrm>
                <a:off x="2870905" y="-3589"/>
                <a:ext cx="1043164" cy="518289"/>
                <a:chOff x="318203" y="-22639"/>
                <a:chExt cx="1043164" cy="518289"/>
              </a:xfrm>
            </p:grpSpPr>
            <p:sp>
              <p:nvSpPr>
                <p:cNvPr id="29" name="Rectangle: Rounded Corners 28">
                  <a:extLst>
                    <a:ext uri="{FF2B5EF4-FFF2-40B4-BE49-F238E27FC236}">
                      <a16:creationId xmlns:a16="http://schemas.microsoft.com/office/drawing/2014/main" id="{ED9D5799-034F-4DA0-8EAD-DBC8C1CE5324}"/>
                    </a:ext>
                  </a:extLst>
                </p:cNvPr>
                <p:cNvSpPr/>
                <p:nvPr/>
              </p:nvSpPr>
              <p:spPr>
                <a:xfrm>
                  <a:off x="318203" y="-22639"/>
                  <a:ext cx="1043164" cy="518232"/>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30" name="Text Box 2">
                  <a:extLst>
                    <a:ext uri="{FF2B5EF4-FFF2-40B4-BE49-F238E27FC236}">
                      <a16:creationId xmlns:a16="http://schemas.microsoft.com/office/drawing/2014/main" id="{91DE70A3-DFE9-4AA4-BDB2-F473645CCC03}"/>
                    </a:ext>
                  </a:extLst>
                </p:cNvPr>
                <p:cNvSpPr txBox="1">
                  <a:spLocks noChangeArrowheads="1"/>
                </p:cNvSpPr>
                <p:nvPr/>
              </p:nvSpPr>
              <p:spPr bwMode="auto">
                <a:xfrm>
                  <a:off x="397228" y="-3634"/>
                  <a:ext cx="914399" cy="499284"/>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Vaccine availability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4" name="Group 13">
                <a:extLst>
                  <a:ext uri="{FF2B5EF4-FFF2-40B4-BE49-F238E27FC236}">
                    <a16:creationId xmlns:a16="http://schemas.microsoft.com/office/drawing/2014/main" id="{72C93130-B6BF-4BFA-A59B-28E5A6D5888B}"/>
                  </a:ext>
                </a:extLst>
              </p:cNvPr>
              <p:cNvGrpSpPr/>
              <p:nvPr/>
            </p:nvGrpSpPr>
            <p:grpSpPr>
              <a:xfrm>
                <a:off x="4038601" y="-285"/>
                <a:ext cx="785284" cy="390525"/>
                <a:chOff x="609600" y="-285"/>
                <a:chExt cx="785284" cy="390525"/>
              </a:xfrm>
            </p:grpSpPr>
            <p:sp>
              <p:nvSpPr>
                <p:cNvPr id="27" name="Rectangle: Rounded Corners 26">
                  <a:extLst>
                    <a:ext uri="{FF2B5EF4-FFF2-40B4-BE49-F238E27FC236}">
                      <a16:creationId xmlns:a16="http://schemas.microsoft.com/office/drawing/2014/main" id="{DA97A131-DAA9-44E2-8072-BD2581781BA1}"/>
                    </a:ext>
                  </a:extLst>
                </p:cNvPr>
                <p:cNvSpPr/>
                <p:nvPr/>
              </p:nvSpPr>
              <p:spPr>
                <a:xfrm>
                  <a:off x="609600" y="-285"/>
                  <a:ext cx="785284" cy="390525"/>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8" name="Text Box 2">
                  <a:extLst>
                    <a:ext uri="{FF2B5EF4-FFF2-40B4-BE49-F238E27FC236}">
                      <a16:creationId xmlns:a16="http://schemas.microsoft.com/office/drawing/2014/main" id="{4E7DEB64-8272-4563-A52E-A8075A3C2F88}"/>
                    </a:ext>
                  </a:extLst>
                </p:cNvPr>
                <p:cNvSpPr txBox="1">
                  <a:spLocks noChangeArrowheads="1"/>
                </p:cNvSpPr>
                <p:nvPr/>
              </p:nvSpPr>
              <p:spPr bwMode="auto">
                <a:xfrm>
                  <a:off x="649816" y="18476"/>
                  <a:ext cx="681568" cy="362649"/>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Dosage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5" name="Group 14">
                <a:extLst>
                  <a:ext uri="{FF2B5EF4-FFF2-40B4-BE49-F238E27FC236}">
                    <a16:creationId xmlns:a16="http://schemas.microsoft.com/office/drawing/2014/main" id="{D9BCCC80-8DBF-4105-9622-50651AA79309}"/>
                  </a:ext>
                </a:extLst>
              </p:cNvPr>
              <p:cNvGrpSpPr/>
              <p:nvPr/>
            </p:nvGrpSpPr>
            <p:grpSpPr>
              <a:xfrm>
                <a:off x="0" y="9227"/>
                <a:ext cx="771172" cy="527994"/>
                <a:chOff x="359112" y="-298"/>
                <a:chExt cx="1119808" cy="527994"/>
              </a:xfrm>
            </p:grpSpPr>
            <p:sp>
              <p:nvSpPr>
                <p:cNvPr id="25" name="Rectangle: Rounded Corners 24">
                  <a:extLst>
                    <a:ext uri="{FF2B5EF4-FFF2-40B4-BE49-F238E27FC236}">
                      <a16:creationId xmlns:a16="http://schemas.microsoft.com/office/drawing/2014/main" id="{1594C95E-92E4-401A-BC76-C0ABAA6ACDB8}"/>
                    </a:ext>
                  </a:extLst>
                </p:cNvPr>
                <p:cNvSpPr/>
                <p:nvPr/>
              </p:nvSpPr>
              <p:spPr>
                <a:xfrm>
                  <a:off x="359112" y="-298"/>
                  <a:ext cx="1119808" cy="52799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 name="Text Box 2">
                  <a:extLst>
                    <a:ext uri="{FF2B5EF4-FFF2-40B4-BE49-F238E27FC236}">
                      <a16:creationId xmlns:a16="http://schemas.microsoft.com/office/drawing/2014/main" id="{E91A6231-418D-411A-8C8B-8C85FD72B9CE}"/>
                    </a:ext>
                  </a:extLst>
                </p:cNvPr>
                <p:cNvSpPr txBox="1">
                  <a:spLocks noChangeArrowheads="1"/>
                </p:cNvSpPr>
                <p:nvPr/>
              </p:nvSpPr>
              <p:spPr bwMode="auto">
                <a:xfrm>
                  <a:off x="442096" y="18732"/>
                  <a:ext cx="938470" cy="486385"/>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Patient details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6" name="Group 15">
                <a:extLst>
                  <a:ext uri="{FF2B5EF4-FFF2-40B4-BE49-F238E27FC236}">
                    <a16:creationId xmlns:a16="http://schemas.microsoft.com/office/drawing/2014/main" id="{8F753472-B5F2-4E3A-B63A-1B96106A266B}"/>
                  </a:ext>
                </a:extLst>
              </p:cNvPr>
              <p:cNvGrpSpPr/>
              <p:nvPr/>
            </p:nvGrpSpPr>
            <p:grpSpPr>
              <a:xfrm>
                <a:off x="1084086" y="51937"/>
                <a:ext cx="601486" cy="632099"/>
                <a:chOff x="436385" y="32887"/>
                <a:chExt cx="601486" cy="632099"/>
              </a:xfrm>
            </p:grpSpPr>
            <p:sp>
              <p:nvSpPr>
                <p:cNvPr id="23" name="Rectangle: Rounded Corners 22">
                  <a:extLst>
                    <a:ext uri="{FF2B5EF4-FFF2-40B4-BE49-F238E27FC236}">
                      <a16:creationId xmlns:a16="http://schemas.microsoft.com/office/drawing/2014/main" id="{40113F33-1FA4-411D-B8E8-0CB23749095B}"/>
                    </a:ext>
                  </a:extLst>
                </p:cNvPr>
                <p:cNvSpPr/>
                <p:nvPr/>
              </p:nvSpPr>
              <p:spPr>
                <a:xfrm>
                  <a:off x="436385" y="32887"/>
                  <a:ext cx="601486" cy="632099"/>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 name="Text Box 2">
                  <a:extLst>
                    <a:ext uri="{FF2B5EF4-FFF2-40B4-BE49-F238E27FC236}">
                      <a16:creationId xmlns:a16="http://schemas.microsoft.com/office/drawing/2014/main" id="{C35E4FDC-423D-4496-A8B7-E338C8700FBE}"/>
                    </a:ext>
                  </a:extLst>
                </p:cNvPr>
                <p:cNvSpPr txBox="1">
                  <a:spLocks noChangeArrowheads="1"/>
                </p:cNvSpPr>
                <p:nvPr/>
              </p:nvSpPr>
              <p:spPr bwMode="auto">
                <a:xfrm>
                  <a:off x="464962" y="99664"/>
                  <a:ext cx="539044" cy="520167"/>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Data base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7" name="Group 16">
                <a:extLst>
                  <a:ext uri="{FF2B5EF4-FFF2-40B4-BE49-F238E27FC236}">
                    <a16:creationId xmlns:a16="http://schemas.microsoft.com/office/drawing/2014/main" id="{32A29D7D-8D12-4F29-9E90-A2C84740F547}"/>
                  </a:ext>
                </a:extLst>
              </p:cNvPr>
              <p:cNvGrpSpPr/>
              <p:nvPr/>
            </p:nvGrpSpPr>
            <p:grpSpPr>
              <a:xfrm>
                <a:off x="1914525" y="18761"/>
                <a:ext cx="764470" cy="541001"/>
                <a:chOff x="438150" y="-289"/>
                <a:chExt cx="764470" cy="541001"/>
              </a:xfrm>
            </p:grpSpPr>
            <p:sp>
              <p:nvSpPr>
                <p:cNvPr id="21" name="Rectangle: Rounded Corners 20">
                  <a:extLst>
                    <a:ext uri="{FF2B5EF4-FFF2-40B4-BE49-F238E27FC236}">
                      <a16:creationId xmlns:a16="http://schemas.microsoft.com/office/drawing/2014/main" id="{897D2446-526D-4FEA-9671-517D71E87434}"/>
                    </a:ext>
                  </a:extLst>
                </p:cNvPr>
                <p:cNvSpPr/>
                <p:nvPr/>
              </p:nvSpPr>
              <p:spPr>
                <a:xfrm>
                  <a:off x="438150" y="-289"/>
                  <a:ext cx="764470" cy="541001"/>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 name="Text Box 2">
                  <a:extLst>
                    <a:ext uri="{FF2B5EF4-FFF2-40B4-BE49-F238E27FC236}">
                      <a16:creationId xmlns:a16="http://schemas.microsoft.com/office/drawing/2014/main" id="{B6ADF10E-180B-45AD-AEB1-3A4E6E20830B}"/>
                    </a:ext>
                  </a:extLst>
                </p:cNvPr>
                <p:cNvSpPr txBox="1">
                  <a:spLocks noChangeArrowheads="1"/>
                </p:cNvSpPr>
                <p:nvPr/>
              </p:nvSpPr>
              <p:spPr bwMode="auto">
                <a:xfrm>
                  <a:off x="476249" y="17983"/>
                  <a:ext cx="692504" cy="499567"/>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Medical issue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8" name="Group 17">
                <a:extLst>
                  <a:ext uri="{FF2B5EF4-FFF2-40B4-BE49-F238E27FC236}">
                    <a16:creationId xmlns:a16="http://schemas.microsoft.com/office/drawing/2014/main" id="{4B4AC121-9953-4F51-9DA2-2E5EB61C0FBE}"/>
                  </a:ext>
                </a:extLst>
              </p:cNvPr>
              <p:cNvGrpSpPr/>
              <p:nvPr/>
            </p:nvGrpSpPr>
            <p:grpSpPr>
              <a:xfrm>
                <a:off x="5011561" y="0"/>
                <a:ext cx="1276350" cy="390525"/>
                <a:chOff x="344311" y="0"/>
                <a:chExt cx="1276350" cy="390525"/>
              </a:xfrm>
            </p:grpSpPr>
            <p:sp>
              <p:nvSpPr>
                <p:cNvPr id="19" name="Rectangle: Rounded Corners 18">
                  <a:extLst>
                    <a:ext uri="{FF2B5EF4-FFF2-40B4-BE49-F238E27FC236}">
                      <a16:creationId xmlns:a16="http://schemas.microsoft.com/office/drawing/2014/main" id="{4C84F5DD-81FA-42F4-86EC-34D6968565B2}"/>
                    </a:ext>
                  </a:extLst>
                </p:cNvPr>
                <p:cNvSpPr/>
                <p:nvPr/>
              </p:nvSpPr>
              <p:spPr>
                <a:xfrm>
                  <a:off x="344311" y="0"/>
                  <a:ext cx="1276350" cy="390525"/>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 name="Text Box 2">
                  <a:extLst>
                    <a:ext uri="{FF2B5EF4-FFF2-40B4-BE49-F238E27FC236}">
                      <a16:creationId xmlns:a16="http://schemas.microsoft.com/office/drawing/2014/main" id="{C8E68327-855D-4817-A0C1-E114715CE956}"/>
                    </a:ext>
                  </a:extLst>
                </p:cNvPr>
                <p:cNvSpPr txBox="1">
                  <a:spLocks noChangeArrowheads="1"/>
                </p:cNvSpPr>
                <p:nvPr/>
              </p:nvSpPr>
              <p:spPr bwMode="auto">
                <a:xfrm>
                  <a:off x="374649" y="53703"/>
                  <a:ext cx="1228726"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20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Date allotment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p:txBody>
            </p:sp>
          </p:grpSp>
        </p:grpSp>
        <p:cxnSp>
          <p:nvCxnSpPr>
            <p:cNvPr id="7" name="Straight Arrow Connector 6">
              <a:extLst>
                <a:ext uri="{FF2B5EF4-FFF2-40B4-BE49-F238E27FC236}">
                  <a16:creationId xmlns:a16="http://schemas.microsoft.com/office/drawing/2014/main" id="{1F2987E7-9D40-4A13-9C2A-620735BBCAE6}"/>
                </a:ext>
              </a:extLst>
            </p:cNvPr>
            <p:cNvCxnSpPr/>
            <p:nvPr/>
          </p:nvCxnSpPr>
          <p:spPr>
            <a:xfrm flipH="1">
              <a:off x="685800" y="457200"/>
              <a:ext cx="1181100" cy="84772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3A787769-1794-42F2-B5DD-46C667FFA42C}"/>
                </a:ext>
              </a:extLst>
            </p:cNvPr>
            <p:cNvCxnSpPr/>
            <p:nvPr/>
          </p:nvCxnSpPr>
          <p:spPr>
            <a:xfrm>
              <a:off x="3695700" y="523875"/>
              <a:ext cx="571500" cy="77152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F00577A-4E4E-4899-A8C3-4898A9DA9235}"/>
                </a:ext>
              </a:extLst>
            </p:cNvPr>
            <p:cNvCxnSpPr/>
            <p:nvPr/>
          </p:nvCxnSpPr>
          <p:spPr>
            <a:xfrm flipH="1">
              <a:off x="1333500" y="552450"/>
              <a:ext cx="895350" cy="80010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017B7F3-82A7-4C2E-B4B5-7014383DD19F}"/>
                </a:ext>
              </a:extLst>
            </p:cNvPr>
            <p:cNvCxnSpPr/>
            <p:nvPr/>
          </p:nvCxnSpPr>
          <p:spPr>
            <a:xfrm flipH="1">
              <a:off x="2247900" y="600075"/>
              <a:ext cx="381000" cy="75247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4A4EAB2-9548-4AEA-95EF-C6CFE5A75335}"/>
                </a:ext>
              </a:extLst>
            </p:cNvPr>
            <p:cNvCxnSpPr/>
            <p:nvPr/>
          </p:nvCxnSpPr>
          <p:spPr>
            <a:xfrm>
              <a:off x="3162300" y="600075"/>
              <a:ext cx="295275" cy="762000"/>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9814EDA-278D-4AB0-8A4C-9A4493E41031}"/>
                </a:ext>
              </a:extLst>
            </p:cNvPr>
            <p:cNvCxnSpPr/>
            <p:nvPr/>
          </p:nvCxnSpPr>
          <p:spPr>
            <a:xfrm>
              <a:off x="4038600" y="457200"/>
              <a:ext cx="1304925" cy="828675"/>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PROPOSED</a:t>
            </a:r>
            <a:r>
              <a:rPr lang="en-IN" sz="3200" dirty="0">
                <a:latin typeface="Bahnschrift Light" pitchFamily="34" charset="0"/>
              </a:rPr>
              <a:t> METHODOLOGY</a:t>
            </a:r>
            <a:endParaRPr lang="en-US" sz="3200" dirty="0"/>
          </a:p>
        </p:txBody>
      </p:sp>
      <p:grpSp>
        <p:nvGrpSpPr>
          <p:cNvPr id="5" name="Group 4">
            <a:extLst>
              <a:ext uri="{FF2B5EF4-FFF2-40B4-BE49-F238E27FC236}">
                <a16:creationId xmlns:a16="http://schemas.microsoft.com/office/drawing/2014/main" id="{DBC48A1D-E24C-4FD9-9F1F-F793236AFC07}"/>
              </a:ext>
            </a:extLst>
          </p:cNvPr>
          <p:cNvGrpSpPr/>
          <p:nvPr/>
        </p:nvGrpSpPr>
        <p:grpSpPr>
          <a:xfrm>
            <a:off x="9502346" y="466855"/>
            <a:ext cx="2113767" cy="6032799"/>
            <a:chOff x="0" y="0"/>
            <a:chExt cx="1962150" cy="4962525"/>
          </a:xfrm>
        </p:grpSpPr>
        <p:grpSp>
          <p:nvGrpSpPr>
            <p:cNvPr id="6" name="Group 5">
              <a:extLst>
                <a:ext uri="{FF2B5EF4-FFF2-40B4-BE49-F238E27FC236}">
                  <a16:creationId xmlns:a16="http://schemas.microsoft.com/office/drawing/2014/main" id="{2FAA5D28-EAC0-48BE-93AD-EA0D3115379D}"/>
                </a:ext>
              </a:extLst>
            </p:cNvPr>
            <p:cNvGrpSpPr/>
            <p:nvPr/>
          </p:nvGrpSpPr>
          <p:grpSpPr>
            <a:xfrm>
              <a:off x="0" y="0"/>
              <a:ext cx="1962150" cy="390525"/>
              <a:chOff x="0" y="0"/>
              <a:chExt cx="1962150" cy="390525"/>
            </a:xfrm>
          </p:grpSpPr>
          <p:sp>
            <p:nvSpPr>
              <p:cNvPr id="27" name="Rectangle: Rounded Corners 26">
                <a:extLst>
                  <a:ext uri="{FF2B5EF4-FFF2-40B4-BE49-F238E27FC236}">
                    <a16:creationId xmlns:a16="http://schemas.microsoft.com/office/drawing/2014/main" id="{D41643D1-D122-4F74-979B-7AE8F669564B}"/>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8" name="Text Box 2">
                <a:extLst>
                  <a:ext uri="{FF2B5EF4-FFF2-40B4-BE49-F238E27FC236}">
                    <a16:creationId xmlns:a16="http://schemas.microsoft.com/office/drawing/2014/main" id="{D633F905-1FF1-4349-B31C-1F73532A568A}"/>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DATABASE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7" name="Group 6">
              <a:extLst>
                <a:ext uri="{FF2B5EF4-FFF2-40B4-BE49-F238E27FC236}">
                  <a16:creationId xmlns:a16="http://schemas.microsoft.com/office/drawing/2014/main" id="{0C3A75DF-5F5B-4EA1-BEC5-9B0413A132EE}"/>
                </a:ext>
              </a:extLst>
            </p:cNvPr>
            <p:cNvGrpSpPr/>
            <p:nvPr/>
          </p:nvGrpSpPr>
          <p:grpSpPr>
            <a:xfrm>
              <a:off x="0" y="838200"/>
              <a:ext cx="1962150" cy="390525"/>
              <a:chOff x="0" y="0"/>
              <a:chExt cx="1962150" cy="390525"/>
            </a:xfrm>
          </p:grpSpPr>
          <p:sp>
            <p:nvSpPr>
              <p:cNvPr id="25" name="Rectangle: Rounded Corners 24">
                <a:extLst>
                  <a:ext uri="{FF2B5EF4-FFF2-40B4-BE49-F238E27FC236}">
                    <a16:creationId xmlns:a16="http://schemas.microsoft.com/office/drawing/2014/main" id="{73D5D7BF-9DA9-42CC-A819-1F9AD43CD20F}"/>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6" name="Text Box 2">
                <a:extLst>
                  <a:ext uri="{FF2B5EF4-FFF2-40B4-BE49-F238E27FC236}">
                    <a16:creationId xmlns:a16="http://schemas.microsoft.com/office/drawing/2014/main" id="{CB86ED38-9EFC-41A4-96E9-E8B90FEEC3EC}"/>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a:solidFill>
                      <a:srgbClr val="FF0066"/>
                    </a:solidFill>
                    <a:effectLst/>
                    <a:latin typeface="Calibri" panose="020F0502020204030204" pitchFamily="34" charset="0"/>
                    <a:ea typeface="Calibri" panose="020F0502020204030204" pitchFamily="34" charset="0"/>
                    <a:cs typeface="Times New Roman" panose="02020603050405020304" pitchFamily="18" charset="0"/>
                  </a:rPr>
                  <a:t>Six Parameters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8" name="Group 7">
              <a:extLst>
                <a:ext uri="{FF2B5EF4-FFF2-40B4-BE49-F238E27FC236}">
                  <a16:creationId xmlns:a16="http://schemas.microsoft.com/office/drawing/2014/main" id="{2B0ADDFF-752E-4F13-8DF6-64FBA96E583B}"/>
                </a:ext>
              </a:extLst>
            </p:cNvPr>
            <p:cNvGrpSpPr/>
            <p:nvPr/>
          </p:nvGrpSpPr>
          <p:grpSpPr>
            <a:xfrm>
              <a:off x="0" y="1724025"/>
              <a:ext cx="1962150" cy="390525"/>
              <a:chOff x="0" y="0"/>
              <a:chExt cx="1962150" cy="390525"/>
            </a:xfrm>
          </p:grpSpPr>
          <p:sp>
            <p:nvSpPr>
              <p:cNvPr id="23" name="Rectangle: Rounded Corners 22">
                <a:extLst>
                  <a:ext uri="{FF2B5EF4-FFF2-40B4-BE49-F238E27FC236}">
                    <a16:creationId xmlns:a16="http://schemas.microsoft.com/office/drawing/2014/main" id="{0F035357-2357-46E5-B80F-AC3C991174A1}"/>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4" name="Text Box 2">
                <a:extLst>
                  <a:ext uri="{FF2B5EF4-FFF2-40B4-BE49-F238E27FC236}">
                    <a16:creationId xmlns:a16="http://schemas.microsoft.com/office/drawing/2014/main" id="{66593A15-6B55-4286-BB90-198DA2C215E7}"/>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rPr>
                  <a:t>Stored in List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9" name="Group 8">
              <a:extLst>
                <a:ext uri="{FF2B5EF4-FFF2-40B4-BE49-F238E27FC236}">
                  <a16:creationId xmlns:a16="http://schemas.microsoft.com/office/drawing/2014/main" id="{1F844A81-3A4B-4810-B66A-27E80EAEDE1C}"/>
                </a:ext>
              </a:extLst>
            </p:cNvPr>
            <p:cNvGrpSpPr/>
            <p:nvPr/>
          </p:nvGrpSpPr>
          <p:grpSpPr>
            <a:xfrm>
              <a:off x="0" y="2667000"/>
              <a:ext cx="1962150" cy="390525"/>
              <a:chOff x="0" y="0"/>
              <a:chExt cx="1962150" cy="390525"/>
            </a:xfrm>
          </p:grpSpPr>
          <p:sp>
            <p:nvSpPr>
              <p:cNvPr id="21" name="Rectangle: Rounded Corners 20">
                <a:extLst>
                  <a:ext uri="{FF2B5EF4-FFF2-40B4-BE49-F238E27FC236}">
                    <a16:creationId xmlns:a16="http://schemas.microsoft.com/office/drawing/2014/main" id="{C88FF1B4-C926-4695-8843-9F9EACA5FA2C}"/>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2" name="Text Box 2">
                <a:extLst>
                  <a:ext uri="{FF2B5EF4-FFF2-40B4-BE49-F238E27FC236}">
                    <a16:creationId xmlns:a16="http://schemas.microsoft.com/office/drawing/2014/main" id="{5BB5BB81-281C-4873-99C9-FBACCD3C940B}"/>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16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rPr>
                  <a:t>CSV Module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0" name="Group 9">
              <a:extLst>
                <a:ext uri="{FF2B5EF4-FFF2-40B4-BE49-F238E27FC236}">
                  <a16:creationId xmlns:a16="http://schemas.microsoft.com/office/drawing/2014/main" id="{DDD588FD-7BD7-47ED-8DA6-76616CB1079E}"/>
                </a:ext>
              </a:extLst>
            </p:cNvPr>
            <p:cNvGrpSpPr/>
            <p:nvPr/>
          </p:nvGrpSpPr>
          <p:grpSpPr>
            <a:xfrm>
              <a:off x="0" y="3562350"/>
              <a:ext cx="1962150" cy="390525"/>
              <a:chOff x="0" y="0"/>
              <a:chExt cx="1962150" cy="390525"/>
            </a:xfrm>
          </p:grpSpPr>
          <p:sp>
            <p:nvSpPr>
              <p:cNvPr id="19" name="Rectangle: Rounded Corners 18">
                <a:extLst>
                  <a:ext uri="{FF2B5EF4-FFF2-40B4-BE49-F238E27FC236}">
                    <a16:creationId xmlns:a16="http://schemas.microsoft.com/office/drawing/2014/main" id="{AAAE9103-80C4-40E5-9289-F0E2D09788FC}"/>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20" name="Text Box 2">
                <a:extLst>
                  <a:ext uri="{FF2B5EF4-FFF2-40B4-BE49-F238E27FC236}">
                    <a16:creationId xmlns:a16="http://schemas.microsoft.com/office/drawing/2014/main" id="{AAA90E64-381C-41EF-B408-682CC6E493C3}"/>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00B050"/>
                    </a:solidFill>
                    <a:effectLst/>
                    <a:latin typeface="Calibri" panose="020F0502020204030204" pitchFamily="34" charset="0"/>
                    <a:ea typeface="Calibri" panose="020F0502020204030204" pitchFamily="34" charset="0"/>
                    <a:cs typeface="Times New Roman" panose="02020603050405020304" pitchFamily="18" charset="0"/>
                  </a:rPr>
                  <a:t>     Append Mode “a”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1" name="Group 10">
              <a:extLst>
                <a:ext uri="{FF2B5EF4-FFF2-40B4-BE49-F238E27FC236}">
                  <a16:creationId xmlns:a16="http://schemas.microsoft.com/office/drawing/2014/main" id="{2F86B29D-AC70-4FBD-BE4D-BD88B00BDF53}"/>
                </a:ext>
              </a:extLst>
            </p:cNvPr>
            <p:cNvGrpSpPr/>
            <p:nvPr/>
          </p:nvGrpSpPr>
          <p:grpSpPr>
            <a:xfrm>
              <a:off x="0" y="4572000"/>
              <a:ext cx="1962150" cy="390525"/>
              <a:chOff x="0" y="0"/>
              <a:chExt cx="1962150" cy="390525"/>
            </a:xfrm>
          </p:grpSpPr>
          <p:sp>
            <p:nvSpPr>
              <p:cNvPr id="17" name="Rectangle: Rounded Corners 16">
                <a:extLst>
                  <a:ext uri="{FF2B5EF4-FFF2-40B4-BE49-F238E27FC236}">
                    <a16:creationId xmlns:a16="http://schemas.microsoft.com/office/drawing/2014/main" id="{D1AF433E-77FD-43F0-AE85-E003F88C5879}"/>
                  </a:ext>
                </a:extLst>
              </p:cNvPr>
              <p:cNvSpPr/>
              <p:nvPr/>
            </p:nvSpPr>
            <p:spPr>
              <a:xfrm>
                <a:off x="0" y="0"/>
                <a:ext cx="1962150" cy="390525"/>
              </a:xfrm>
              <a:prstGeom prst="roundRect">
                <a:avLst/>
              </a:prstGeom>
              <a:noFill/>
              <a:ln w="28575" cap="flat" cmpd="sng" algn="ctr">
                <a:solidFill>
                  <a:srgbClr val="4472C4">
                    <a:shade val="50000"/>
                  </a:srgbClr>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8" name="Text Box 2">
                <a:extLst>
                  <a:ext uri="{FF2B5EF4-FFF2-40B4-BE49-F238E27FC236}">
                    <a16:creationId xmlns:a16="http://schemas.microsoft.com/office/drawing/2014/main" id="{2D14CBDE-52D1-45CD-83B3-0F3EBD5553B4}"/>
                  </a:ext>
                </a:extLst>
              </p:cNvPr>
              <p:cNvSpPr txBox="1">
                <a:spLocks noChangeArrowheads="1"/>
              </p:cNvSpPr>
              <p:nvPr/>
            </p:nvSpPr>
            <p:spPr bwMode="auto">
              <a:xfrm>
                <a:off x="190500" y="19050"/>
                <a:ext cx="1695450" cy="323850"/>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0" marR="0">
                  <a:lnSpc>
                    <a:spcPct val="107000"/>
                  </a:lnSpc>
                  <a:spcBef>
                    <a:spcPts val="0"/>
                  </a:spcBef>
                  <a:spcAft>
                    <a:spcPts val="800"/>
                  </a:spcAft>
                </a:pPr>
                <a:r>
                  <a:rPr lang="en-US" sz="1600" dirty="0">
                    <a:solidFill>
                      <a:srgbClr val="C45911"/>
                    </a:solidFill>
                    <a:effectLst/>
                    <a:latin typeface="Calibri" panose="020F0502020204030204" pitchFamily="34" charset="0"/>
                    <a:ea typeface="Calibri" panose="020F0502020204030204" pitchFamily="34" charset="0"/>
                    <a:cs typeface="Times New Roman" panose="02020603050405020304" pitchFamily="18" charset="0"/>
                  </a:rPr>
                  <a:t>          MS Excel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12" name="Arrow: Down 11">
              <a:extLst>
                <a:ext uri="{FF2B5EF4-FFF2-40B4-BE49-F238E27FC236}">
                  <a16:creationId xmlns:a16="http://schemas.microsoft.com/office/drawing/2014/main" id="{BEF0EF7A-1ECB-4676-99E4-A42ED335CE7E}"/>
                </a:ext>
              </a:extLst>
            </p:cNvPr>
            <p:cNvSpPr/>
            <p:nvPr/>
          </p:nvSpPr>
          <p:spPr>
            <a:xfrm>
              <a:off x="847725" y="485775"/>
              <a:ext cx="266700" cy="266700"/>
            </a:xfrm>
            <a:prstGeom prst="downArrow">
              <a:avLst/>
            </a:prstGeom>
            <a:solidFill>
              <a:srgbClr val="0070C0"/>
            </a:solidFill>
            <a:ln w="12700" cap="flat" cmpd="sng" algn="ctr">
              <a:solidFill>
                <a:srgbClr val="00B0F0"/>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3" name="Arrow: Down 12">
              <a:extLst>
                <a:ext uri="{FF2B5EF4-FFF2-40B4-BE49-F238E27FC236}">
                  <a16:creationId xmlns:a16="http://schemas.microsoft.com/office/drawing/2014/main" id="{400B1572-827A-4AB7-86F5-EC43E578E693}"/>
                </a:ext>
              </a:extLst>
            </p:cNvPr>
            <p:cNvSpPr/>
            <p:nvPr/>
          </p:nvSpPr>
          <p:spPr>
            <a:xfrm>
              <a:off x="847725" y="4114800"/>
              <a:ext cx="266700" cy="266700"/>
            </a:xfrm>
            <a:prstGeom prst="downArrow">
              <a:avLst/>
            </a:prstGeom>
            <a:solidFill>
              <a:srgbClr val="0070C0"/>
            </a:solidFill>
            <a:ln w="12700" cap="flat" cmpd="sng" algn="ctr">
              <a:solidFill>
                <a:srgbClr val="00B0F0"/>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4" name="Arrow: Down 13">
              <a:extLst>
                <a:ext uri="{FF2B5EF4-FFF2-40B4-BE49-F238E27FC236}">
                  <a16:creationId xmlns:a16="http://schemas.microsoft.com/office/drawing/2014/main" id="{71665EBE-2376-483C-AABC-DD61430DDE89}"/>
                </a:ext>
              </a:extLst>
            </p:cNvPr>
            <p:cNvSpPr/>
            <p:nvPr/>
          </p:nvSpPr>
          <p:spPr>
            <a:xfrm>
              <a:off x="847725" y="3200400"/>
              <a:ext cx="266700" cy="266700"/>
            </a:xfrm>
            <a:prstGeom prst="downArrow">
              <a:avLst/>
            </a:prstGeom>
            <a:solidFill>
              <a:srgbClr val="0070C0"/>
            </a:solidFill>
            <a:ln w="12700" cap="flat" cmpd="sng" algn="ctr">
              <a:solidFill>
                <a:srgbClr val="00B0F0"/>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5" name="Arrow: Down 14">
              <a:extLst>
                <a:ext uri="{FF2B5EF4-FFF2-40B4-BE49-F238E27FC236}">
                  <a16:creationId xmlns:a16="http://schemas.microsoft.com/office/drawing/2014/main" id="{D69AB119-9DF8-409E-8D65-E74022D6BBD8}"/>
                </a:ext>
              </a:extLst>
            </p:cNvPr>
            <p:cNvSpPr/>
            <p:nvPr/>
          </p:nvSpPr>
          <p:spPr>
            <a:xfrm>
              <a:off x="847725" y="2257425"/>
              <a:ext cx="266700" cy="266700"/>
            </a:xfrm>
            <a:prstGeom prst="downArrow">
              <a:avLst/>
            </a:prstGeom>
            <a:solidFill>
              <a:srgbClr val="0070C0"/>
            </a:solidFill>
            <a:ln w="12700" cap="flat" cmpd="sng" algn="ctr">
              <a:solidFill>
                <a:srgbClr val="00B0F0"/>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sp>
          <p:nvSpPr>
            <p:cNvPr id="16" name="Arrow: Down 15">
              <a:extLst>
                <a:ext uri="{FF2B5EF4-FFF2-40B4-BE49-F238E27FC236}">
                  <a16:creationId xmlns:a16="http://schemas.microsoft.com/office/drawing/2014/main" id="{D6381C60-11C4-4C29-83F3-68D1146240EA}"/>
                </a:ext>
              </a:extLst>
            </p:cNvPr>
            <p:cNvSpPr/>
            <p:nvPr/>
          </p:nvSpPr>
          <p:spPr>
            <a:xfrm>
              <a:off x="847725" y="1343025"/>
              <a:ext cx="266700" cy="266700"/>
            </a:xfrm>
            <a:prstGeom prst="downArrow">
              <a:avLst/>
            </a:prstGeom>
            <a:solidFill>
              <a:srgbClr val="0070C0"/>
            </a:solidFill>
            <a:ln w="12700" cap="flat" cmpd="sng" algn="ctr">
              <a:solidFill>
                <a:srgbClr val="00B0F0"/>
              </a:solidFill>
              <a:prstDash val="solid"/>
              <a:miter lim="800000"/>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pic>
        <p:nvPicPr>
          <p:cNvPr id="57" name="Picture 56">
            <a:extLst>
              <a:ext uri="{FF2B5EF4-FFF2-40B4-BE49-F238E27FC236}">
                <a16:creationId xmlns:a16="http://schemas.microsoft.com/office/drawing/2014/main" id="{4800B3A7-67D8-474C-942A-F75B20B7D23B}"/>
              </a:ext>
            </a:extLst>
          </p:cNvPr>
          <p:cNvPicPr>
            <a:picLocks noChangeAspect="1"/>
          </p:cNvPicPr>
          <p:nvPr/>
        </p:nvPicPr>
        <p:blipFill>
          <a:blip r:embed="rId2"/>
          <a:stretch>
            <a:fillRect/>
          </a:stretch>
        </p:blipFill>
        <p:spPr>
          <a:xfrm>
            <a:off x="3682314" y="2076579"/>
            <a:ext cx="5605218" cy="25050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Bahnschrift Light" pitchFamily="34" charset="0"/>
              </a:rPr>
              <a:t>PROPOSED METHODOLOGY</a:t>
            </a:r>
            <a:endParaRPr lang="en-US" sz="3200" dirty="0"/>
          </a:p>
        </p:txBody>
      </p:sp>
      <p:pic>
        <p:nvPicPr>
          <p:cNvPr id="9" name="Picture 8">
            <a:extLst>
              <a:ext uri="{FF2B5EF4-FFF2-40B4-BE49-F238E27FC236}">
                <a16:creationId xmlns:a16="http://schemas.microsoft.com/office/drawing/2014/main" id="{BC51CB46-35CE-44BB-BEC4-1F14A983243A}"/>
              </a:ext>
            </a:extLst>
          </p:cNvPr>
          <p:cNvPicPr>
            <a:picLocks noChangeAspect="1"/>
          </p:cNvPicPr>
          <p:nvPr/>
        </p:nvPicPr>
        <p:blipFill>
          <a:blip r:embed="rId2"/>
          <a:stretch>
            <a:fillRect/>
          </a:stretch>
        </p:blipFill>
        <p:spPr>
          <a:xfrm>
            <a:off x="3602520" y="1123837"/>
            <a:ext cx="4986960" cy="4601182"/>
          </a:xfrm>
          <a:prstGeom prst="rect">
            <a:avLst/>
          </a:prstGeom>
        </p:spPr>
      </p:pic>
      <p:pic>
        <p:nvPicPr>
          <p:cNvPr id="10" name="Picture 9">
            <a:extLst>
              <a:ext uri="{FF2B5EF4-FFF2-40B4-BE49-F238E27FC236}">
                <a16:creationId xmlns:a16="http://schemas.microsoft.com/office/drawing/2014/main" id="{012E6DC2-B8F4-4383-9C64-23561E12FCE3}"/>
              </a:ext>
            </a:extLst>
          </p:cNvPr>
          <p:cNvPicPr>
            <a:picLocks noChangeAspect="1"/>
          </p:cNvPicPr>
          <p:nvPr/>
        </p:nvPicPr>
        <p:blipFill>
          <a:blip r:embed="rId3"/>
          <a:stretch>
            <a:fillRect/>
          </a:stretch>
        </p:blipFill>
        <p:spPr>
          <a:xfrm>
            <a:off x="8870054" y="679622"/>
            <a:ext cx="2755631" cy="551111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Bahnschrift Light" pitchFamily="34" charset="0"/>
              </a:rPr>
              <a:t>PROPOSED METHODOLOGY</a:t>
            </a:r>
            <a:endParaRPr lang="en-US" sz="3200" dirty="0"/>
          </a:p>
        </p:txBody>
      </p:sp>
      <p:pic>
        <p:nvPicPr>
          <p:cNvPr id="5" name="Picture 4">
            <a:extLst>
              <a:ext uri="{FF2B5EF4-FFF2-40B4-BE49-F238E27FC236}">
                <a16:creationId xmlns:a16="http://schemas.microsoft.com/office/drawing/2014/main" id="{66736E30-3DBF-4585-BEB8-24B0D281E35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959662" y="259492"/>
            <a:ext cx="7186133" cy="6301946"/>
          </a:xfrm>
          <a:prstGeom prst="rect">
            <a:avLst/>
          </a:prstGeom>
          <a:noFill/>
        </p:spPr>
      </p:pic>
    </p:spTree>
    <p:extLst>
      <p:ext uri="{BB962C8B-B14F-4D97-AF65-F5344CB8AC3E}">
        <p14:creationId xmlns:p14="http://schemas.microsoft.com/office/powerpoint/2010/main" val="1463877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Bahnschrift Light" pitchFamily="34" charset="0"/>
              </a:rPr>
              <a:t>PROPOSED METHODOLOGY</a:t>
            </a:r>
            <a:endParaRPr lang="en-US" sz="3200" dirty="0"/>
          </a:p>
        </p:txBody>
      </p:sp>
      <p:pic>
        <p:nvPicPr>
          <p:cNvPr id="3" name="Picture 2">
            <a:extLst>
              <a:ext uri="{FF2B5EF4-FFF2-40B4-BE49-F238E27FC236}">
                <a16:creationId xmlns:a16="http://schemas.microsoft.com/office/drawing/2014/main" id="{72BB0820-ED9C-472A-85F4-5653F3959EF0}"/>
              </a:ext>
            </a:extLst>
          </p:cNvPr>
          <p:cNvPicPr>
            <a:picLocks noChangeAspect="1"/>
          </p:cNvPicPr>
          <p:nvPr/>
        </p:nvPicPr>
        <p:blipFill>
          <a:blip r:embed="rId2"/>
          <a:stretch>
            <a:fillRect/>
          </a:stretch>
        </p:blipFill>
        <p:spPr>
          <a:xfrm>
            <a:off x="3707027" y="670478"/>
            <a:ext cx="7846540" cy="5347263"/>
          </a:xfrm>
          <a:prstGeom prst="rect">
            <a:avLst/>
          </a:prstGeom>
        </p:spPr>
      </p:pic>
    </p:spTree>
    <p:extLst>
      <p:ext uri="{BB962C8B-B14F-4D97-AF65-F5344CB8AC3E}">
        <p14:creationId xmlns:p14="http://schemas.microsoft.com/office/powerpoint/2010/main" val="1211541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ALGORITHM</a:t>
            </a:r>
          </a:p>
        </p:txBody>
      </p:sp>
      <p:sp>
        <p:nvSpPr>
          <p:cNvPr id="4" name="TextBox 3">
            <a:extLst>
              <a:ext uri="{FF2B5EF4-FFF2-40B4-BE49-F238E27FC236}">
                <a16:creationId xmlns:a16="http://schemas.microsoft.com/office/drawing/2014/main" id="{4EE8C677-0E7F-4AB0-B7B3-AA5F97F16A8A}"/>
              </a:ext>
            </a:extLst>
          </p:cNvPr>
          <p:cNvSpPr txBox="1"/>
          <p:nvPr/>
        </p:nvSpPr>
        <p:spPr>
          <a:xfrm>
            <a:off x="3571102" y="0"/>
            <a:ext cx="8019535" cy="6569106"/>
          </a:xfrm>
          <a:prstGeom prst="rect">
            <a:avLst/>
          </a:prstGeom>
          <a:noFill/>
        </p:spPr>
        <p:txBody>
          <a:bodyPr wrap="square" rtlCol="0">
            <a:spAutoFit/>
          </a:bodyPr>
          <a:lstStyle/>
          <a:p>
            <a:pPr>
              <a:lnSpc>
                <a:spcPct val="107000"/>
              </a:lnSpc>
              <a:spcAft>
                <a:spcPts val="800"/>
              </a:spcAft>
            </a:pPr>
            <a:r>
              <a:rPr lang="en-US" sz="4800" b="1" spc="-60" dirty="0">
                <a:solidFill>
                  <a:srgbClr val="0070C0"/>
                </a:solidFill>
                <a:latin typeface="Monotype Corsiva" panose="03010101010201010101" pitchFamily="66" charset="0"/>
                <a:ea typeface="Times New Roman" panose="02020603050405020304" pitchFamily="18" charset="0"/>
                <a:cs typeface="Times New Roman" panose="02020603050405020304" pitchFamily="18" charset="0"/>
              </a:rPr>
              <a:t>Patient  Details : - </a:t>
            </a:r>
            <a:endParaRPr lang="en-US" sz="48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latin typeface="Calibri" panose="020F0502020204030204" pitchFamily="34" charset="0"/>
                <a:ea typeface="Calibri" panose="020F0502020204030204" pitchFamily="34" charset="0"/>
                <a:cs typeface="Times New Roman" panose="02020603050405020304" pitchFamily="18" charset="0"/>
              </a:rPr>
              <a:t>The </a:t>
            </a:r>
            <a:r>
              <a:rPr lang="en-US" sz="2000" dirty="0">
                <a:solidFill>
                  <a:srgbClr val="FF0000"/>
                </a:solidFill>
                <a:latin typeface="Calibri" panose="020F0502020204030204" pitchFamily="34" charset="0"/>
                <a:ea typeface="Calibri" panose="020F0502020204030204" pitchFamily="34" charset="0"/>
                <a:cs typeface="Times New Roman" panose="02020603050405020304" pitchFamily="18" charset="0"/>
              </a:rPr>
              <a:t>Display</a:t>
            </a:r>
            <a:r>
              <a:rPr lang="en-US" sz="2000" dirty="0">
                <a:latin typeface="Calibri" panose="020F0502020204030204" pitchFamily="34" charset="0"/>
                <a:ea typeface="Calibri" panose="020F0502020204030204" pitchFamily="34" charset="0"/>
                <a:cs typeface="Times New Roman" panose="02020603050405020304" pitchFamily="18" charset="0"/>
              </a:rPr>
              <a:t> function gets six parameters from the main function</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Name</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Age</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Gender</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State</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Phone number</a:t>
            </a:r>
          </a:p>
          <a:p>
            <a:pPr marL="342900" marR="0" lvl="0" indent="-342900">
              <a:lnSpc>
                <a:spcPct val="107000"/>
              </a:lnSpc>
              <a:spcBef>
                <a:spcPts val="0"/>
              </a:spcBef>
              <a:spcAft>
                <a:spcPts val="0"/>
              </a:spcAft>
              <a:buFont typeface="Wingdings" panose="05000000000000000000" pitchFamily="2" charset="2"/>
              <a:buChar char=""/>
            </a:pPr>
            <a:r>
              <a:rPr lang="en-US" sz="2000" dirty="0">
                <a:latin typeface="Calibri" panose="020F0502020204030204" pitchFamily="34" charset="0"/>
                <a:ea typeface="Calibri" panose="020F0502020204030204" pitchFamily="34" charset="0"/>
                <a:cs typeface="Times New Roman" panose="02020603050405020304" pitchFamily="18" charset="0"/>
              </a:rPr>
              <a:t>Patient type</a:t>
            </a: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latin typeface="Calibri" panose="020F0502020204030204" pitchFamily="34" charset="0"/>
                <a:ea typeface="Calibri" panose="020F0502020204030204" pitchFamily="34" charset="0"/>
                <a:cs typeface="Times New Roman" panose="02020603050405020304" pitchFamily="18" charset="0"/>
              </a:rPr>
              <a:t>This function is called to display the patient details in a table format.</a:t>
            </a: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solidFill>
                  <a:srgbClr val="FF0066"/>
                </a:solidFill>
                <a:latin typeface="Calibri" panose="020F0502020204030204" pitchFamily="34" charset="0"/>
                <a:ea typeface="Calibri" panose="020F0502020204030204" pitchFamily="34" charset="0"/>
                <a:cs typeface="Times New Roman" panose="02020603050405020304" pitchFamily="18" charset="0"/>
              </a:rPr>
              <a:t>Print </a:t>
            </a:r>
            <a:r>
              <a:rPr lang="en-US" sz="2000" dirty="0">
                <a:latin typeface="Calibri" panose="020F0502020204030204" pitchFamily="34" charset="0"/>
                <a:ea typeface="Calibri" panose="020F0502020204030204" pitchFamily="34" charset="0"/>
                <a:cs typeface="Times New Roman" panose="02020603050405020304" pitchFamily="18" charset="0"/>
              </a:rPr>
              <a:t>keyword is used to display the details.</a:t>
            </a: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solidFill>
                  <a:srgbClr val="FF0066"/>
                </a:solidFill>
                <a:latin typeface="Calibri" panose="020F0502020204030204" pitchFamily="34" charset="0"/>
                <a:ea typeface="Calibri" panose="020F0502020204030204" pitchFamily="34" charset="0"/>
                <a:cs typeface="Times New Roman" panose="02020603050405020304" pitchFamily="18" charset="0"/>
              </a:rPr>
              <a:t>Center () </a:t>
            </a:r>
            <a:r>
              <a:rPr lang="en-US" sz="2000" dirty="0">
                <a:latin typeface="Calibri" panose="020F0502020204030204" pitchFamily="34" charset="0"/>
                <a:ea typeface="Calibri" panose="020F0502020204030204" pitchFamily="34" charset="0"/>
                <a:cs typeface="Times New Roman" panose="02020603050405020304" pitchFamily="18" charset="0"/>
              </a:rPr>
              <a:t>is a built-in function in string data type. Syntax of center () function is </a:t>
            </a:r>
            <a:r>
              <a:rPr lang="en-US" sz="2000" dirty="0">
                <a:solidFill>
                  <a:srgbClr val="FF0066"/>
                </a:solidFill>
                <a:latin typeface="Calibri" panose="020F0502020204030204" pitchFamily="34" charset="0"/>
                <a:ea typeface="Calibri" panose="020F0502020204030204" pitchFamily="34" charset="0"/>
                <a:cs typeface="Times New Roman" panose="02020603050405020304" pitchFamily="18" charset="0"/>
              </a:rPr>
              <a:t>center (width, fillchar)</a:t>
            </a:r>
            <a:r>
              <a:rPr lang="en-US" sz="2000" dirty="0">
                <a:latin typeface="Calibri" panose="020F0502020204030204" pitchFamily="34" charset="0"/>
                <a:ea typeface="Calibri" panose="020F0502020204030204" pitchFamily="34" charset="0"/>
                <a:cs typeface="Times New Roman" panose="02020603050405020304" pitchFamily="18" charset="0"/>
              </a:rPr>
              <a:t>.</a:t>
            </a: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latin typeface="Calibri" panose="020F0502020204030204" pitchFamily="34" charset="0"/>
                <a:ea typeface="Calibri" panose="020F0502020204030204" pitchFamily="34" charset="0"/>
                <a:cs typeface="Times New Roman" panose="02020603050405020304" pitchFamily="18" charset="0"/>
              </a:rPr>
              <a:t>It returns a string with the original string centered to a total of width columns and filled with fillchar in columns that do not have characters.</a:t>
            </a:r>
          </a:p>
          <a:p>
            <a:pPr marL="342900" marR="0" lvl="0" indent="-342900">
              <a:lnSpc>
                <a:spcPct val="107000"/>
              </a:lnSpc>
              <a:spcBef>
                <a:spcPts val="0"/>
              </a:spcBef>
              <a:spcAft>
                <a:spcPts val="0"/>
              </a:spcAft>
              <a:buFont typeface="Symbol" panose="05050102010706020507" pitchFamily="18" charset="2"/>
              <a:buBlip>
                <a:blip r:embed="rId2"/>
              </a:buBlip>
            </a:pPr>
            <a:r>
              <a:rPr lang="en-US" sz="2000" dirty="0">
                <a:latin typeface="Calibri" panose="020F0502020204030204" pitchFamily="34" charset="0"/>
                <a:ea typeface="Calibri" panose="020F0502020204030204" pitchFamily="34" charset="0"/>
                <a:cs typeface="Times New Roman" panose="02020603050405020304" pitchFamily="18" charset="0"/>
              </a:rPr>
              <a:t>Example for center () function: -</a:t>
            </a:r>
          </a:p>
          <a:p>
            <a:pPr marL="457200" marR="0">
              <a:lnSpc>
                <a:spcPct val="107000"/>
              </a:lnSpc>
              <a:spcBef>
                <a:spcPts val="0"/>
              </a:spcBef>
              <a:spcAft>
                <a:spcPts val="0"/>
              </a:spcAft>
            </a:pPr>
            <a:r>
              <a:rPr lang="en-US" sz="2000" dirty="0">
                <a:latin typeface="Calibri" panose="020F0502020204030204" pitchFamily="34" charset="0"/>
                <a:ea typeface="Calibri" panose="020F0502020204030204" pitchFamily="34" charset="0"/>
                <a:cs typeface="Times New Roman" panose="02020603050405020304" pitchFamily="18" charset="0"/>
              </a:rPr>
              <a:t>                    &gt;&gt;&gt; str1 = “ Python”</a:t>
            </a:r>
          </a:p>
          <a:p>
            <a:pPr marL="457200" marR="0">
              <a:lnSpc>
                <a:spcPct val="107000"/>
              </a:lnSpc>
              <a:spcBef>
                <a:spcPts val="0"/>
              </a:spcBef>
              <a:spcAft>
                <a:spcPts val="0"/>
              </a:spcAft>
            </a:pPr>
            <a:r>
              <a:rPr lang="en-US" sz="2000" b="1" dirty="0">
                <a:latin typeface="Calibri" panose="020F0502020204030204" pitchFamily="34" charset="0"/>
                <a:ea typeface="Calibri" panose="020F0502020204030204" pitchFamily="34" charset="0"/>
                <a:cs typeface="Times New Roman" panose="02020603050405020304" pitchFamily="18" charset="0"/>
              </a:rPr>
              <a:t>                </a:t>
            </a:r>
            <a:r>
              <a:rPr lang="en-US" sz="2000" dirty="0">
                <a:latin typeface="Calibri" panose="020F0502020204030204" pitchFamily="34" charset="0"/>
                <a:ea typeface="Calibri" panose="020F0502020204030204" pitchFamily="34" charset="0"/>
                <a:cs typeface="Times New Roman" panose="02020603050405020304" pitchFamily="18" charset="0"/>
              </a:rPr>
              <a:t>&gt;&gt;&gt; print (str1.center(10,” = ”))</a:t>
            </a:r>
          </a:p>
          <a:p>
            <a:pPr marL="457200" marR="0">
              <a:lnSpc>
                <a:spcPct val="107000"/>
              </a:lnSpc>
              <a:spcBef>
                <a:spcPts val="0"/>
              </a:spcBef>
              <a:spcAft>
                <a:spcPts val="800"/>
              </a:spcAft>
            </a:pPr>
            <a:r>
              <a:rPr lang="en-US" sz="2000" b="1" dirty="0">
                <a:latin typeface="Calibri" panose="020F0502020204030204" pitchFamily="34" charset="0"/>
                <a:ea typeface="Calibri" panose="020F0502020204030204" pitchFamily="34" charset="0"/>
                <a:cs typeface="Times New Roman" panose="02020603050405020304" pitchFamily="18" charset="0"/>
              </a:rPr>
              <a:t>                                ==Python==</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20524805"/>
      </p:ext>
    </p:extLst>
  </p:cSld>
  <p:clrMapOvr>
    <a:masterClrMapping/>
  </p:clrMapOvr>
</p:sld>
</file>

<file path=ppt/theme/theme1.xml><?xml version="1.0" encoding="utf-8"?>
<a:theme xmlns:a="http://schemas.openxmlformats.org/drawingml/2006/main" name="tf00804820_win32">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BD8AF61-0EFE-4B67-AC63-165AA360F94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EA0254-3646-4633-AE89-92733C2D6975}">
  <ds:schemaRefs>
    <ds:schemaRef ds:uri="http://schemas.microsoft.com/sharepoint/v3/contenttype/forms"/>
  </ds:schemaRefs>
</ds:datastoreItem>
</file>

<file path=customXml/itemProps3.xml><?xml version="1.0" encoding="utf-8"?>
<ds:datastoreItem xmlns:ds="http://schemas.openxmlformats.org/officeDocument/2006/customXml" ds:itemID="{D5A9C098-A058-4A59-AA77-E2402053F60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tf00804820_win32</Template>
  <TotalTime>0</TotalTime>
  <Words>1469</Words>
  <Application>Microsoft Office PowerPoint</Application>
  <PresentationFormat>Widescreen</PresentationFormat>
  <Paragraphs>153</Paragraphs>
  <Slides>24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24</vt:i4>
      </vt:variant>
    </vt:vector>
  </HeadingPairs>
  <TitlesOfParts>
    <vt:vector size="37" baseType="lpstr">
      <vt:lpstr>Agency FB</vt:lpstr>
      <vt:lpstr>Arial</vt:lpstr>
      <vt:lpstr>Arial Black</vt:lpstr>
      <vt:lpstr>Bahnschrift</vt:lpstr>
      <vt:lpstr>Bahnschrift Light</vt:lpstr>
      <vt:lpstr>Bahnschrift SemiCondensed</vt:lpstr>
      <vt:lpstr>Calibri</vt:lpstr>
      <vt:lpstr>Corbel</vt:lpstr>
      <vt:lpstr>Monotype Corsiva</vt:lpstr>
      <vt:lpstr>Symbol</vt:lpstr>
      <vt:lpstr>Wingdings</vt:lpstr>
      <vt:lpstr>Wingdings 2</vt:lpstr>
      <vt:lpstr>tf00804820_win32</vt:lpstr>
      <vt:lpstr>COVID-19 VACCINATION</vt:lpstr>
      <vt:lpstr>PROBLEM STATEMENT</vt:lpstr>
      <vt:lpstr>SCOPE</vt:lpstr>
      <vt:lpstr>PROPOSED METHODOLOGY</vt:lpstr>
      <vt:lpstr>PROPOSED METHODOLOGY</vt:lpstr>
      <vt:lpstr>PROPOSED METHODOLOGY</vt:lpstr>
      <vt:lpstr>PROPOSED METHODOLOGY</vt:lpstr>
      <vt:lpstr>PROPOSED METHODOLOGY</vt:lpstr>
      <vt:lpstr>ALGORITHM</vt:lpstr>
      <vt:lpstr>ALGORITHM</vt:lpstr>
      <vt:lpstr>ALGORITHM</vt:lpstr>
      <vt:lpstr>ALGORITHM</vt:lpstr>
      <vt:lpstr>ALGORITHM</vt:lpstr>
      <vt:lpstr>ALGORITHM</vt:lpstr>
      <vt:lpstr>TEAM’S WORK SPLIT UP</vt:lpstr>
      <vt:lpstr>SCREENSHOTS ( OUTPUT)</vt:lpstr>
      <vt:lpstr>SCREENSHOTS ( OUTPUT)</vt:lpstr>
      <vt:lpstr>SCREENSHOTS ( OUTPUT)</vt:lpstr>
      <vt:lpstr>SCREENSHOTS ( OUTPUT)</vt:lpstr>
      <vt:lpstr>SCREENSHOTS ( OUTPUT)</vt:lpstr>
      <vt:lpstr>CONCLUSION</vt:lpstr>
      <vt:lpstr>FUTURE WORKS</vt:lpstr>
      <vt:lpstr>REFERENCE</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2021-02-22T08:35:06Z</dcterms:created>
  <dcterms:modified xsi:type="dcterms:W3CDTF">2021-02-22T20:12:07Z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